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media/image8.jpg" ContentType="image/png"/>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media/image14.jpg" ContentType="image/png"/>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media/image22.jpg" ContentType="image/png"/>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media/image26.jpg" ContentType="image/png"/>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media/image38.jpg" ContentType="image/png"/>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62" r:id="rId1"/>
  </p:sldMasterIdLst>
  <p:notesMasterIdLst>
    <p:notesMasterId r:id="rId43"/>
  </p:notesMasterIdLst>
  <p:sldIdLst>
    <p:sldId id="256" r:id="rId2"/>
    <p:sldId id="257" r:id="rId3"/>
    <p:sldId id="258" r:id="rId4"/>
    <p:sldId id="259" r:id="rId5"/>
    <p:sldId id="275" r:id="rId6"/>
    <p:sldId id="365" r:id="rId7"/>
    <p:sldId id="260" r:id="rId8"/>
    <p:sldId id="266" r:id="rId9"/>
    <p:sldId id="276" r:id="rId10"/>
    <p:sldId id="277" r:id="rId11"/>
    <p:sldId id="367" r:id="rId12"/>
    <p:sldId id="366" r:id="rId13"/>
    <p:sldId id="278" r:id="rId14"/>
    <p:sldId id="279" r:id="rId15"/>
    <p:sldId id="280" r:id="rId16"/>
    <p:sldId id="297" r:id="rId17"/>
    <p:sldId id="281" r:id="rId18"/>
    <p:sldId id="282" r:id="rId19"/>
    <p:sldId id="369" r:id="rId20"/>
    <p:sldId id="285" r:id="rId21"/>
    <p:sldId id="286" r:id="rId22"/>
    <p:sldId id="356" r:id="rId23"/>
    <p:sldId id="288" r:id="rId24"/>
    <p:sldId id="291" r:id="rId25"/>
    <p:sldId id="290" r:id="rId26"/>
    <p:sldId id="360" r:id="rId27"/>
    <p:sldId id="362" r:id="rId28"/>
    <p:sldId id="289" r:id="rId29"/>
    <p:sldId id="358" r:id="rId30"/>
    <p:sldId id="359" r:id="rId31"/>
    <p:sldId id="295" r:id="rId32"/>
    <p:sldId id="370" r:id="rId33"/>
    <p:sldId id="296" r:id="rId34"/>
    <p:sldId id="294" r:id="rId35"/>
    <p:sldId id="363" r:id="rId36"/>
    <p:sldId id="361" r:id="rId37"/>
    <p:sldId id="304" r:id="rId38"/>
    <p:sldId id="342" r:id="rId39"/>
    <p:sldId id="368" r:id="rId40"/>
    <p:sldId id="283" r:id="rId41"/>
    <p:sldId id="284" r:id="rId42"/>
  </p:sldIdLst>
  <p:sldSz cx="12192000" cy="6858000"/>
  <p:notesSz cx="6858000" cy="9144000"/>
  <p:embeddedFontLst>
    <p:embeddedFont>
      <p:font typeface="Calibri" panose="020F0502020204030204" pitchFamily="34" charset="0"/>
      <p:regular r:id="rId44"/>
      <p:bold r:id="rId45"/>
      <p:italic r:id="rId46"/>
      <p:boldItalic r:id="rId47"/>
    </p:embeddedFont>
    <p:embeddedFont>
      <p:font typeface="Helvetica Neue Light" panose="02000403000000020004" pitchFamily="2" charset="0"/>
      <p:regular r:id="rId48"/>
      <p:bold r:id="rId49"/>
      <p:italic r:id="rId50"/>
      <p:boldItalic r:id="rId5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57C24"/>
    <a:srgbClr val="7030A0"/>
    <a:srgbClr val="A9D18E"/>
    <a:srgbClr val="9DC3E6"/>
    <a:srgbClr val="FFE699"/>
    <a:srgbClr val="F4B18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541"/>
    <p:restoredTop sz="82585"/>
  </p:normalViewPr>
  <p:slideViewPr>
    <p:cSldViewPr snapToGrid="0">
      <p:cViewPr varScale="1">
        <p:scale>
          <a:sx n="105" d="100"/>
          <a:sy n="105" d="100"/>
        </p:scale>
        <p:origin x="416" y="16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4.fntdata"/><Relationship Id="rId50" Type="http://schemas.openxmlformats.org/officeDocument/2006/relationships/font" Target="fonts/font7.fntdata"/><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2.fntdata"/><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fntdata"/><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font" Target="fonts/font5.fntdata"/><Relationship Id="rId8" Type="http://schemas.openxmlformats.org/officeDocument/2006/relationships/slide" Target="slides/slide7.xml"/><Relationship Id="rId51" Type="http://schemas.openxmlformats.org/officeDocument/2006/relationships/font" Target="fonts/font8.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3.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8" Type="http://schemas.openxmlformats.org/officeDocument/2006/relationships/hyperlink" Target="https://en.wikipedia.org/wiki/Null_(SQL)" TargetMode="External"/><Relationship Id="rId3" Type="http://schemas.openxmlformats.org/officeDocument/2006/relationships/hyperlink" Target="https://en.wikipedia.org/wiki/Relational_database_management_system" TargetMode="External"/><Relationship Id="rId7" Type="http://schemas.openxmlformats.org/officeDocument/2006/relationships/hyperlink" Target="https://en.wikipedia.org/wiki/Scalar_(computing)" TargetMode="External"/><Relationship Id="rId2" Type="http://schemas.openxmlformats.org/officeDocument/2006/relationships/slide" Target="../slides/slide23.xml"/><Relationship Id="rId1" Type="http://schemas.openxmlformats.org/officeDocument/2006/relationships/notesMaster" Target="../notesMasters/notesMaster1.xml"/><Relationship Id="rId6" Type="http://schemas.openxmlformats.org/officeDocument/2006/relationships/hyperlink" Target="https://en.wikipedia.org/wiki/SQL:2003" TargetMode="External"/><Relationship Id="rId5" Type="http://schemas.openxmlformats.org/officeDocument/2006/relationships/hyperlink" Target="https://en.wikipedia.org/wiki/SQL" TargetMode="External"/><Relationship Id="rId4" Type="http://schemas.openxmlformats.org/officeDocument/2006/relationships/hyperlink" Target="https://en.wikipedia.org/wiki/Database_server" TargetMode="Externa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en.wikipedia.org/wiki/Data_structure" TargetMode="External"/><Relationship Id="rId2" Type="http://schemas.openxmlformats.org/officeDocument/2006/relationships/slide" Target="../slides/slide31.xml"/><Relationship Id="rId1" Type="http://schemas.openxmlformats.org/officeDocument/2006/relationships/notesMaster" Target="../notesMasters/notesMaster1.xml"/><Relationship Id="rId4" Type="http://schemas.openxmlformats.org/officeDocument/2006/relationships/hyperlink" Target="https://en.wikipedia.org/wiki/Table_(database)" TargetMode="Externa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8" Type="http://schemas.openxmlformats.org/officeDocument/2006/relationships/hyperlink" Target="https://en.wikipedia.org/wiki/Data_lake" TargetMode="External"/><Relationship Id="rId3" Type="http://schemas.openxmlformats.org/officeDocument/2006/relationships/hyperlink" Target="https://en.wikipedia.org/wiki/Data_extraction" TargetMode="External"/><Relationship Id="rId7" Type="http://schemas.openxmlformats.org/officeDocument/2006/relationships/hyperlink" Target="https://en.wikipedia.org/wiki/Data_mart" TargetMode="External"/><Relationship Id="rId2" Type="http://schemas.openxmlformats.org/officeDocument/2006/relationships/slide" Target="../slides/slide10.xml"/><Relationship Id="rId1" Type="http://schemas.openxmlformats.org/officeDocument/2006/relationships/notesMaster" Target="../notesMasters/notesMaster1.xml"/><Relationship Id="rId6" Type="http://schemas.openxmlformats.org/officeDocument/2006/relationships/hyperlink" Target="https://en.wikipedia.org/wiki/Operational_data_store" TargetMode="External"/><Relationship Id="rId5" Type="http://schemas.openxmlformats.org/officeDocument/2006/relationships/hyperlink" Target="https://en.wikipedia.org/wiki/Data_cleansing" TargetMode="External"/><Relationship Id="rId4" Type="http://schemas.openxmlformats.org/officeDocument/2006/relationships/hyperlink" Target="https://en.wikipedia.org/wiki/Data_transformation"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8" name="Google Shape;68;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cap="none" dirty="0">
                <a:solidFill>
                  <a:schemeClr val="dk1"/>
                </a:solidFill>
                <a:effectLst/>
                <a:latin typeface="Calibri"/>
                <a:ea typeface="Calibri"/>
                <a:cs typeface="Calibri"/>
                <a:sym typeface="Calibri"/>
              </a:rPr>
              <a:t>ELT is a different method of looking at the tool approach to data movement. Instead of transforming the data before it's written, ELT lets the target system to do the transformation. The data first copied to the target and then transformed in place.</a:t>
            </a:r>
          </a:p>
          <a:p>
            <a:r>
              <a:rPr lang="en-US" sz="1200" b="0" i="0" u="none" strike="noStrike" cap="none" dirty="0">
                <a:solidFill>
                  <a:schemeClr val="dk1"/>
                </a:solidFill>
                <a:effectLst/>
                <a:latin typeface="Calibri"/>
                <a:ea typeface="Calibri"/>
                <a:cs typeface="Calibri"/>
                <a:sym typeface="Calibri"/>
              </a:rPr>
              <a:t>ELT usually used with no-</a:t>
            </a:r>
            <a:r>
              <a:rPr lang="en-US" sz="1200" b="0" i="0" u="none" strike="noStrike" cap="none" dirty="0" err="1">
                <a:solidFill>
                  <a:schemeClr val="dk1"/>
                </a:solidFill>
                <a:effectLst/>
                <a:latin typeface="Calibri"/>
                <a:ea typeface="Calibri"/>
                <a:cs typeface="Calibri"/>
                <a:sym typeface="Calibri"/>
              </a:rPr>
              <a:t>Sql</a:t>
            </a:r>
            <a:r>
              <a:rPr lang="en-US" sz="1200" b="0" i="0" u="none" strike="noStrike" cap="none" dirty="0">
                <a:solidFill>
                  <a:schemeClr val="dk1"/>
                </a:solidFill>
                <a:effectLst/>
                <a:latin typeface="Calibri"/>
                <a:ea typeface="Calibri"/>
                <a:cs typeface="Calibri"/>
                <a:sym typeface="Calibri"/>
              </a:rPr>
              <a:t> databases like Hadoop cluster, data appliance or cloud installation.</a:t>
            </a:r>
          </a:p>
          <a:p>
            <a:endParaRPr lang="en-US" sz="1200" b="0" i="0" u="none" strike="noStrike" cap="none" dirty="0">
              <a:solidFill>
                <a:schemeClr val="dk1"/>
              </a:solidFill>
              <a:effectLst/>
              <a:latin typeface="Calibri"/>
              <a:ea typeface="Calibri"/>
              <a:cs typeface="Calibri"/>
              <a:sym typeface="Calibri"/>
            </a:endParaRPr>
          </a:p>
          <a:p>
            <a:r>
              <a:rPr lang="en-US" sz="1200" b="1" i="0" u="none" strike="noStrike" cap="none" dirty="0">
                <a:solidFill>
                  <a:schemeClr val="dk1"/>
                </a:solidFill>
                <a:effectLst/>
                <a:latin typeface="Calibri"/>
                <a:ea typeface="Calibri"/>
                <a:cs typeface="Calibri"/>
                <a:sym typeface="Calibri"/>
              </a:rPr>
              <a:t>KEY DIFFERENCE</a:t>
            </a:r>
          </a:p>
          <a:p>
            <a:r>
              <a:rPr lang="en-US" sz="1200" b="0" i="0" u="none" strike="noStrike" cap="none" dirty="0">
                <a:solidFill>
                  <a:schemeClr val="dk1"/>
                </a:solidFill>
                <a:effectLst/>
                <a:latin typeface="Calibri"/>
                <a:ea typeface="Calibri"/>
                <a:cs typeface="Calibri"/>
                <a:sym typeface="Calibri"/>
              </a:rPr>
              <a:t>ETL stands for Extract, Transform and Load while ELT stands for Extract, Load, Transform.</a:t>
            </a:r>
          </a:p>
          <a:p>
            <a:r>
              <a:rPr lang="en-US" sz="1200" b="0" i="0" u="none" strike="noStrike" cap="none" dirty="0">
                <a:solidFill>
                  <a:schemeClr val="dk1"/>
                </a:solidFill>
                <a:effectLst/>
                <a:latin typeface="Calibri"/>
                <a:ea typeface="Calibri"/>
                <a:cs typeface="Calibri"/>
                <a:sym typeface="Calibri"/>
              </a:rPr>
              <a:t>ETL loads data first into the staging server and then into the target system whereas ELT loads data directly into the target system.</a:t>
            </a:r>
          </a:p>
          <a:p>
            <a:r>
              <a:rPr lang="en-US" sz="1200" b="0" i="0" u="none" strike="noStrike" cap="none" dirty="0">
                <a:solidFill>
                  <a:schemeClr val="dk1"/>
                </a:solidFill>
                <a:effectLst/>
                <a:latin typeface="Calibri"/>
                <a:ea typeface="Calibri"/>
                <a:cs typeface="Calibri"/>
                <a:sym typeface="Calibri"/>
              </a:rPr>
              <a:t>ETL model is used for on-premises, relational and structured data while ELT is used for scalable cloud structured and unstructured data sources.</a:t>
            </a:r>
          </a:p>
          <a:p>
            <a:r>
              <a:rPr lang="en-US" sz="1200" b="0" i="0" u="none" strike="noStrike" cap="none" dirty="0">
                <a:solidFill>
                  <a:schemeClr val="dk1"/>
                </a:solidFill>
                <a:effectLst/>
                <a:latin typeface="Calibri"/>
                <a:ea typeface="Calibri"/>
                <a:cs typeface="Calibri"/>
                <a:sym typeface="Calibri"/>
              </a:rPr>
              <a:t>ETL is mainly used for a small amount of data whereas ELT is used for large amounts of data.</a:t>
            </a:r>
          </a:p>
          <a:p>
            <a:r>
              <a:rPr lang="en-US" sz="1200" b="0" i="0" u="none" strike="noStrike" cap="none" dirty="0">
                <a:solidFill>
                  <a:schemeClr val="dk1"/>
                </a:solidFill>
                <a:effectLst/>
                <a:latin typeface="Calibri"/>
                <a:ea typeface="Calibri"/>
                <a:cs typeface="Calibri"/>
                <a:sym typeface="Calibri"/>
              </a:rPr>
              <a:t>ETL doesn’t provide data lake supports while ELT provides data lake support.</a:t>
            </a:r>
          </a:p>
          <a:p>
            <a:r>
              <a:rPr lang="en-US" sz="1200" b="0" i="0" u="none" strike="noStrike" cap="none" dirty="0">
                <a:solidFill>
                  <a:schemeClr val="dk1"/>
                </a:solidFill>
                <a:effectLst/>
                <a:latin typeface="Calibri"/>
                <a:ea typeface="Calibri"/>
                <a:cs typeface="Calibri"/>
                <a:sym typeface="Calibri"/>
              </a:rPr>
              <a:t>ETL is easy to implement whereas ELT requires niche skills to implement and maintain.</a:t>
            </a:r>
          </a:p>
          <a:p>
            <a:endParaRPr lang="en-US" sz="1200" b="0" i="0" u="none" strike="noStrike" cap="none" dirty="0">
              <a:solidFill>
                <a:schemeClr val="dk1"/>
              </a:solidFill>
              <a:effectLst/>
              <a:latin typeface="Calibri"/>
              <a:ea typeface="Calibri"/>
              <a:cs typeface="Calibri"/>
              <a:sym typeface="Calibri"/>
            </a:endParaRPr>
          </a:p>
          <a:p>
            <a:endParaRPr lang="en-US" sz="1200" b="0" i="0" u="none" strike="noStrike" cap="none" dirty="0">
              <a:solidFill>
                <a:schemeClr val="dk1"/>
              </a:solidFill>
              <a:effectLst/>
              <a:latin typeface="Calibri"/>
              <a:ea typeface="Calibri"/>
              <a:cs typeface="Calibri"/>
              <a:sym typeface="Calibri"/>
            </a:endParaRPr>
          </a:p>
          <a:p>
            <a:r>
              <a:rPr lang="en-US" sz="1200" b="0" i="0" u="none" strike="noStrike" cap="none" dirty="0">
                <a:solidFill>
                  <a:schemeClr val="dk1"/>
                </a:solidFill>
                <a:effectLst/>
                <a:latin typeface="Calibri"/>
                <a:ea typeface="Calibri"/>
                <a:cs typeface="Calibri"/>
                <a:sym typeface="Calibri"/>
              </a:rPr>
              <a:t>Think about your data in snowflake what is the process that you all are using? </a:t>
            </a:r>
          </a:p>
          <a:p>
            <a:endParaRPr lang="en-US" sz="1200" b="0" i="0" u="none" strike="noStrike" cap="none" dirty="0">
              <a:solidFill>
                <a:schemeClr val="dk1"/>
              </a:solidFill>
              <a:effectLst/>
              <a:latin typeface="Calibri"/>
              <a:ea typeface="Calibri"/>
              <a:cs typeface="Calibri"/>
              <a:sym typeface="Calibri"/>
            </a:endParaRPr>
          </a:p>
          <a:p>
            <a:endParaRPr lang="en-US" sz="1200" b="0" i="0" u="none" strike="noStrike" cap="none" dirty="0">
              <a:solidFill>
                <a:schemeClr val="dk1"/>
              </a:solidFill>
              <a:effectLst/>
              <a:latin typeface="Calibri"/>
              <a:ea typeface="Calibri"/>
              <a:cs typeface="Calibri"/>
              <a:sym typeface="Calibri"/>
            </a:endParaRPr>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735704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cap="none" dirty="0">
                <a:solidFill>
                  <a:schemeClr val="dk1"/>
                </a:solidFill>
                <a:effectLst/>
                <a:latin typeface="Calibri"/>
                <a:ea typeface="Calibri"/>
                <a:cs typeface="Calibri"/>
                <a:sym typeface="Calibri"/>
              </a:rPr>
              <a:t>- </a:t>
            </a:r>
            <a:r>
              <a:rPr lang="en-US" sz="1200" b="1" i="0" u="sng" strike="noStrike" cap="none" dirty="0">
                <a:solidFill>
                  <a:schemeClr val="dk1"/>
                </a:solidFill>
                <a:effectLst/>
                <a:latin typeface="Calibri"/>
                <a:ea typeface="Calibri"/>
                <a:cs typeface="Calibri"/>
                <a:sym typeface="Calibri"/>
              </a:rPr>
              <a:t>OLTP (On-line Transaction Processing)</a:t>
            </a:r>
            <a:r>
              <a:rPr lang="en-US" sz="1200" b="0" i="0" u="none" strike="noStrike" cap="none" dirty="0">
                <a:solidFill>
                  <a:schemeClr val="dk1"/>
                </a:solidFill>
                <a:effectLst/>
                <a:latin typeface="Calibri"/>
                <a:ea typeface="Calibri"/>
                <a:cs typeface="Calibri"/>
                <a:sym typeface="Calibri"/>
              </a:rPr>
              <a:t> </a:t>
            </a:r>
          </a:p>
          <a:p>
            <a:r>
              <a:rPr lang="en-US" sz="1200" b="0" i="0" u="none" strike="noStrike" cap="none" dirty="0">
                <a:solidFill>
                  <a:schemeClr val="dk1"/>
                </a:solidFill>
                <a:effectLst/>
                <a:latin typeface="Calibri"/>
                <a:ea typeface="Calibri"/>
                <a:cs typeface="Calibri"/>
                <a:sym typeface="Calibri"/>
              </a:rPr>
              <a:t>An example of OLTP system is ATM center. Assume that a couple has a joint account with a bank. One day both simultaneously reach different ATM centers at precisely the same time and want to withdraw total amount present in their bank account.</a:t>
            </a:r>
          </a:p>
          <a:p>
            <a:r>
              <a:rPr lang="en-US" sz="1200" b="0" i="0" u="none" strike="noStrike" cap="none" dirty="0">
                <a:solidFill>
                  <a:schemeClr val="dk1"/>
                </a:solidFill>
                <a:effectLst/>
                <a:latin typeface="Calibri"/>
                <a:ea typeface="Calibri"/>
                <a:cs typeface="Calibri"/>
                <a:sym typeface="Calibri"/>
              </a:rPr>
              <a:t>However, the person that completes authentication process first will be able to get money. In this case, OLTP system makes sure that withdrawn amount will be never more than the amount present in the bank. The key to note here is that OLTP systems are optimized for</a:t>
            </a:r>
            <a:r>
              <a:rPr lang="en-US" sz="1200" b="1" i="0" u="none" strike="noStrike" cap="none" dirty="0">
                <a:solidFill>
                  <a:schemeClr val="dk1"/>
                </a:solidFill>
                <a:effectLst/>
                <a:latin typeface="Calibri"/>
                <a:ea typeface="Calibri"/>
                <a:cs typeface="Calibri"/>
                <a:sym typeface="Calibri"/>
              </a:rPr>
              <a:t> transactional superiority instead data analysis.</a:t>
            </a:r>
            <a:endParaRPr lang="en-US" sz="1200" b="0" i="0" u="none" strike="noStrike" cap="none" dirty="0">
              <a:solidFill>
                <a:schemeClr val="dk1"/>
              </a:solidFill>
              <a:effectLst/>
              <a:latin typeface="Calibri"/>
              <a:ea typeface="Calibri"/>
              <a:cs typeface="Calibri"/>
              <a:sym typeface="Calibri"/>
            </a:endParaRPr>
          </a:p>
          <a:p>
            <a:br>
              <a:rPr lang="en-US" dirty="0"/>
            </a:br>
            <a:br>
              <a:rPr lang="en-US" dirty="0"/>
            </a:br>
            <a:r>
              <a:rPr lang="en-US" sz="1200" b="0" i="0" u="none" strike="noStrike" cap="none" dirty="0">
                <a:solidFill>
                  <a:schemeClr val="dk1"/>
                </a:solidFill>
                <a:effectLst/>
                <a:latin typeface="Calibri"/>
                <a:ea typeface="Calibri"/>
                <a:cs typeface="Calibri"/>
                <a:sym typeface="Calibri"/>
              </a:rPr>
              <a:t>- </a:t>
            </a:r>
            <a:r>
              <a:rPr lang="en-US" sz="1200" b="1" i="0" u="sng" strike="noStrike" cap="none" dirty="0">
                <a:solidFill>
                  <a:schemeClr val="dk1"/>
                </a:solidFill>
                <a:effectLst/>
                <a:latin typeface="Calibri"/>
                <a:ea typeface="Calibri"/>
                <a:cs typeface="Calibri"/>
                <a:sym typeface="Calibri"/>
              </a:rPr>
              <a:t>OLAP (On-line Analytical Processing)</a:t>
            </a:r>
            <a:r>
              <a:rPr lang="en-US" sz="1200" b="0" i="0" u="none" strike="noStrike" cap="none" dirty="0">
                <a:solidFill>
                  <a:schemeClr val="dk1"/>
                </a:solidFill>
                <a:effectLst/>
                <a:latin typeface="Calibri"/>
                <a:ea typeface="Calibri"/>
                <a:cs typeface="Calibri"/>
                <a:sym typeface="Calibri"/>
              </a:rPr>
              <a:t> </a:t>
            </a:r>
          </a:p>
          <a:p>
            <a:endParaRPr lang="en-US" sz="1200" b="0" i="0" u="none" strike="noStrike" cap="none" dirty="0">
              <a:solidFill>
                <a:schemeClr val="dk1"/>
              </a:solidFill>
              <a:effectLst/>
              <a:latin typeface="Calibri"/>
              <a:cs typeface="Calibri"/>
              <a:sym typeface="Calibri"/>
            </a:endParaRPr>
          </a:p>
          <a:p>
            <a:r>
              <a:rPr lang="en-US" sz="1200" b="0" i="0" u="none" strike="noStrike" cap="none" dirty="0">
                <a:solidFill>
                  <a:schemeClr val="dk1"/>
                </a:solidFill>
                <a:effectLst/>
                <a:latin typeface="Calibri"/>
                <a:ea typeface="Calibri"/>
                <a:cs typeface="Calibri"/>
                <a:sym typeface="Calibri"/>
              </a:rPr>
              <a:t>Any Datawarehouse system is an OLAP system. Uses of OLAP are as follows</a:t>
            </a:r>
          </a:p>
          <a:p>
            <a:r>
              <a:rPr lang="en-US" sz="1200" b="0" i="0" u="none" strike="noStrike" cap="none" dirty="0">
                <a:solidFill>
                  <a:schemeClr val="dk1"/>
                </a:solidFill>
                <a:effectLst/>
                <a:latin typeface="Calibri"/>
                <a:ea typeface="Calibri"/>
                <a:cs typeface="Calibri"/>
                <a:sym typeface="Calibri"/>
              </a:rPr>
              <a:t>A company might compare their mobile phone sales in September with sales in October, then compare those results with another location which may be stored in a sperate database.</a:t>
            </a:r>
          </a:p>
          <a:p>
            <a:r>
              <a:rPr lang="en-US" sz="1200" b="0" i="0" u="none" strike="noStrike" cap="none" dirty="0">
                <a:solidFill>
                  <a:schemeClr val="dk1"/>
                </a:solidFill>
                <a:effectLst/>
                <a:latin typeface="Calibri"/>
                <a:ea typeface="Calibri"/>
                <a:cs typeface="Calibri"/>
                <a:sym typeface="Calibri"/>
              </a:rPr>
              <a:t>Amazon analyzes purchases by its customers to produce a personalized homepage with products which likely interest to their customer.</a:t>
            </a:r>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0439861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9875674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extraction involves extracting data from homogenous or </a:t>
            </a:r>
            <a:r>
              <a:rPr lang="en-US" dirty="0" err="1"/>
              <a:t>hetrogenous</a:t>
            </a:r>
            <a:r>
              <a:rPr lang="en-US" dirty="0"/>
              <a:t> sources.  </a:t>
            </a:r>
          </a:p>
          <a:p>
            <a:endParaRPr lang="en-US" dirty="0"/>
          </a:p>
          <a:p>
            <a:r>
              <a:rPr lang="en-US" dirty="0"/>
              <a:t>So all the data exists in your data </a:t>
            </a:r>
            <a:r>
              <a:rPr lang="en-US" dirty="0" err="1"/>
              <a:t>warhouse</a:t>
            </a:r>
            <a:r>
              <a:rPr lang="en-US" dirty="0"/>
              <a:t> Snowflake, but it is in the raw format and it does not give any insights.  We need to be smart about this.  Here is an opportunity to QA much of the data before we make is available to </a:t>
            </a:r>
            <a:r>
              <a:rPr lang="en-US" dirty="0" err="1"/>
              <a:t>pleabs</a:t>
            </a:r>
            <a:r>
              <a:rPr lang="en-US" dirty="0"/>
              <a:t> </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7224494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Since  the tool of choice is snowflake most of the coding you all will have to do is in SQL… Which is why this will be SQL heavy class once we get through the basics and fundamentals </a:t>
            </a:r>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5478537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talk Facebook – back in the day when they first came out they gave you all the data – demographics, details, likes, dislikes </a:t>
            </a:r>
          </a:p>
          <a:p>
            <a:r>
              <a:rPr lang="en-US" dirty="0"/>
              <a:t>Turns out that data was actually really valuable and could be used to do some pretty bad things</a:t>
            </a:r>
          </a:p>
          <a:p>
            <a:r>
              <a:rPr lang="en-US" dirty="0"/>
              <a:t>Facebook got in trouble – First they limited the API pulls but turns out you could still scrape and crawl the site </a:t>
            </a:r>
          </a:p>
          <a:p>
            <a:r>
              <a:rPr lang="en-US" dirty="0"/>
              <a:t>Facebook got in trouble again! </a:t>
            </a:r>
          </a:p>
          <a:p>
            <a:r>
              <a:rPr lang="en-US" dirty="0"/>
              <a:t>Twitter still allows for some scraping </a:t>
            </a:r>
          </a:p>
          <a:p>
            <a:r>
              <a:rPr lang="en-US" dirty="0"/>
              <a:t>Reddit too </a:t>
            </a:r>
          </a:p>
          <a:p>
            <a:r>
              <a:rPr lang="en-US" dirty="0"/>
              <a:t>Surprising the information you can learn about a person based off of forums </a:t>
            </a:r>
          </a:p>
          <a:p>
            <a:r>
              <a:rPr lang="en-US" dirty="0"/>
              <a:t>But data security is a completely different lecture when you might leave with your heads and your phones wrapped in foil (my attempt at a joke) </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2050518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Many pieces of data are stored in log files as the system might not know what is the most important.  </a:t>
            </a:r>
          </a:p>
          <a:p>
            <a:endParaRPr lang="en-US" dirty="0"/>
          </a:p>
          <a:p>
            <a:r>
              <a:rPr lang="en-US" dirty="0"/>
              <a:t>Talk about gaming data – designing projects</a:t>
            </a:r>
          </a:p>
          <a:p>
            <a:endParaRPr lang="en-US" dirty="0"/>
          </a:p>
          <a:p>
            <a:r>
              <a:rPr lang="en-US" dirty="0"/>
              <a:t>Worth mentioning that they are NEVER to be deployed to </a:t>
            </a:r>
            <a:r>
              <a:rPr lang="en-US" dirty="0" err="1"/>
              <a:t>github</a:t>
            </a:r>
            <a:r>
              <a:rPr lang="en-US" dirty="0"/>
              <a:t> and that they need to use .</a:t>
            </a:r>
            <a:r>
              <a:rPr lang="en-US" dirty="0" err="1"/>
              <a:t>gitignore</a:t>
            </a:r>
            <a:r>
              <a:rPr lang="en-US" dirty="0"/>
              <a:t> to make sure that</a:t>
            </a:r>
          </a:p>
          <a:p>
            <a:r>
              <a:rPr lang="en-US" dirty="0"/>
              <a:t>passwords don't end up in a git repo (as all history is saved). Maybe suggest a password manager?(</a:t>
            </a:r>
            <a:r>
              <a:rPr lang="en-US" dirty="0" err="1"/>
              <a:t>Onepass</a:t>
            </a:r>
            <a:r>
              <a:rPr lang="en-US" dirty="0"/>
              <a:t>, </a:t>
            </a:r>
            <a:r>
              <a:rPr lang="en-US" dirty="0" err="1"/>
              <a:t>lastpass</a:t>
            </a:r>
            <a:r>
              <a:rPr lang="en-US" dirty="0"/>
              <a:t>, </a:t>
            </a:r>
            <a:r>
              <a:rPr lang="en-US" dirty="0" err="1"/>
              <a:t>etc</a:t>
            </a:r>
            <a:r>
              <a:rPr lang="en-US" dirty="0"/>
              <a:t>)</a:t>
            </a:r>
          </a:p>
          <a:p>
            <a:endParaRPr lang="en-US" dirty="0"/>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9063887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of the most common data from 3</a:t>
            </a:r>
            <a:r>
              <a:rPr lang="en-US" baseline="30000" dirty="0"/>
              <a:t>rd</a:t>
            </a:r>
            <a:r>
              <a:rPr lang="en-US" dirty="0"/>
              <a:t> party vendors </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7803538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Mini lab – list out some examples of transformations and validations</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6556650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Validations: We can talk about the simplest validation: Row count at source and target: </a:t>
            </a:r>
            <a:r>
              <a:rPr lang="en-US" dirty="0" err="1"/>
              <a:t>i.e</a:t>
            </a:r>
            <a:r>
              <a:rPr lang="en-US" dirty="0"/>
              <a:t>:</a:t>
            </a:r>
          </a:p>
          <a:p>
            <a:r>
              <a:rPr lang="en-US" dirty="0"/>
              <a:t>COUNT(*) on however many rows we are expecting.</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4250468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a:defRPr sz="1400"/>
            </a:pPr>
            <a:r>
              <a:rPr lang="en-US" dirty="0"/>
              <a:t>Share a bit about DevelopIntelligence</a:t>
            </a:r>
          </a:p>
          <a:p>
            <a:pPr>
              <a:defRPr sz="1400"/>
            </a:pPr>
            <a:r>
              <a:rPr lang="en-US" dirty="0"/>
              <a:t>- As developers you want to learn!</a:t>
            </a:r>
          </a:p>
          <a:p>
            <a:pPr>
              <a:defRPr sz="1400"/>
            </a:pPr>
            <a:r>
              <a:rPr lang="en-US" dirty="0"/>
              <a:t>- As a corporation you want your developers to align their learning with your business goals.</a:t>
            </a:r>
          </a:p>
          <a:p>
            <a:pPr>
              <a:defRPr sz="1400"/>
            </a:pPr>
            <a:r>
              <a:rPr lang="en-US" dirty="0"/>
              <a:t>- That’s where we come in… Keeping developers current, bringing others up-to-speed … all aimed at moving your business forward!</a:t>
            </a:r>
          </a:p>
          <a:p>
            <a:pPr>
              <a:defRPr sz="1400"/>
            </a:pPr>
            <a:r>
              <a:rPr lang="en-US" dirty="0"/>
              <a:t>- We started in 2003 by a Sun Microsystems developer that wanted to help developers level-up and see business better leverage IT</a:t>
            </a:r>
          </a:p>
          <a:p>
            <a:pPr marL="0" lvl="0" indent="0" algn="l" rtl="0">
              <a:spcBef>
                <a:spcPts val="0"/>
              </a:spcBef>
              <a:spcAft>
                <a:spcPts val="0"/>
              </a:spcAft>
              <a:buNone/>
            </a:pPr>
            <a:endParaRPr dirty="0"/>
          </a:p>
        </p:txBody>
      </p:sp>
      <p:sp>
        <p:nvSpPr>
          <p:cNvPr id="73" name="Google Shape;73;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(UDF) is a function provided by the user of a program or environment, in a context where the usual assumption is that functions are built into the program or environment</a:t>
            </a:r>
          </a:p>
          <a:p>
            <a:endParaRPr lang="en-US" dirty="0"/>
          </a:p>
          <a:p>
            <a:r>
              <a:rPr lang="en-US" sz="1200" b="0" i="0" u="none" strike="noStrike" cap="none" dirty="0">
                <a:solidFill>
                  <a:schemeClr val="dk1"/>
                </a:solidFill>
                <a:effectLst/>
                <a:latin typeface="Calibri"/>
                <a:ea typeface="Calibri"/>
                <a:cs typeface="Calibri"/>
                <a:sym typeface="Calibri"/>
              </a:rPr>
              <a:t>In </a:t>
            </a:r>
            <a:r>
              <a:rPr lang="en-US" sz="1200" b="0" i="0" u="none" strike="noStrike" cap="none" dirty="0">
                <a:solidFill>
                  <a:schemeClr val="dk1"/>
                </a:solidFill>
                <a:effectLst/>
                <a:latin typeface="Calibri"/>
                <a:ea typeface="Calibri"/>
                <a:cs typeface="Calibri"/>
                <a:sym typeface="Calibri"/>
                <a:hlinkClick r:id="rId3" tooltip="Relational database management system"/>
              </a:rPr>
              <a:t>relational database management systems</a:t>
            </a:r>
            <a:r>
              <a:rPr lang="en-US" sz="1200" b="0" i="0" u="none" strike="noStrike" cap="none" dirty="0">
                <a:solidFill>
                  <a:schemeClr val="dk1"/>
                </a:solidFill>
                <a:effectLst/>
                <a:latin typeface="Calibri"/>
                <a:ea typeface="Calibri"/>
                <a:cs typeface="Calibri"/>
                <a:sym typeface="Calibri"/>
              </a:rPr>
              <a:t>, a user-defined function provides a mechanism for extending the functionality of the </a:t>
            </a:r>
            <a:r>
              <a:rPr lang="en-US" sz="1200" b="0" i="0" u="none" strike="noStrike" cap="none" dirty="0">
                <a:solidFill>
                  <a:schemeClr val="dk1"/>
                </a:solidFill>
                <a:effectLst/>
                <a:latin typeface="Calibri"/>
                <a:ea typeface="Calibri"/>
                <a:cs typeface="Calibri"/>
                <a:sym typeface="Calibri"/>
                <a:hlinkClick r:id="rId4" tooltip="Database server"/>
              </a:rPr>
              <a:t>database server</a:t>
            </a:r>
            <a:r>
              <a:rPr lang="en-US" sz="1200" b="0" i="0" u="none" strike="noStrike" cap="none" dirty="0">
                <a:solidFill>
                  <a:schemeClr val="dk1"/>
                </a:solidFill>
                <a:effectLst/>
                <a:latin typeface="Calibri"/>
                <a:ea typeface="Calibri"/>
                <a:cs typeface="Calibri"/>
                <a:sym typeface="Calibri"/>
              </a:rPr>
              <a:t> by adding a function, that can be evaluated in standard query language (usually </a:t>
            </a:r>
            <a:r>
              <a:rPr lang="en-US" sz="1200" b="0" i="0" u="none" strike="noStrike" cap="none" dirty="0">
                <a:solidFill>
                  <a:schemeClr val="dk1"/>
                </a:solidFill>
                <a:effectLst/>
                <a:latin typeface="Calibri"/>
                <a:ea typeface="Calibri"/>
                <a:cs typeface="Calibri"/>
                <a:sym typeface="Calibri"/>
                <a:hlinkClick r:id="rId5" tooltip="SQL"/>
              </a:rPr>
              <a:t>SQL</a:t>
            </a:r>
            <a:r>
              <a:rPr lang="en-US" sz="1200" b="0" i="0" u="none" strike="noStrike" cap="none" dirty="0">
                <a:solidFill>
                  <a:schemeClr val="dk1"/>
                </a:solidFill>
                <a:effectLst/>
                <a:latin typeface="Calibri"/>
                <a:ea typeface="Calibri"/>
                <a:cs typeface="Calibri"/>
                <a:sym typeface="Calibri"/>
              </a:rPr>
              <a:t>) statements. The </a:t>
            </a:r>
            <a:r>
              <a:rPr lang="en-US" sz="1200" b="0" i="0" u="none" strike="noStrike" cap="none" dirty="0">
                <a:solidFill>
                  <a:schemeClr val="dk1"/>
                </a:solidFill>
                <a:effectLst/>
                <a:latin typeface="Calibri"/>
                <a:ea typeface="Calibri"/>
                <a:cs typeface="Calibri"/>
                <a:sym typeface="Calibri"/>
                <a:hlinkClick r:id="rId6" tooltip="SQL:2003"/>
              </a:rPr>
              <a:t>SQL</a:t>
            </a:r>
            <a:r>
              <a:rPr lang="en-US" sz="1200" b="0" i="0" u="none" strike="noStrike" cap="none" dirty="0">
                <a:solidFill>
                  <a:schemeClr val="dk1"/>
                </a:solidFill>
                <a:effectLst/>
                <a:latin typeface="Calibri"/>
                <a:ea typeface="Calibri"/>
                <a:cs typeface="Calibri"/>
                <a:sym typeface="Calibri"/>
              </a:rPr>
              <a:t> standard distinguishes between </a:t>
            </a:r>
            <a:r>
              <a:rPr lang="en-US" sz="1200" b="0" i="0" u="none" strike="noStrike" cap="none" dirty="0">
                <a:solidFill>
                  <a:schemeClr val="dk1"/>
                </a:solidFill>
                <a:effectLst/>
                <a:latin typeface="Calibri"/>
                <a:ea typeface="Calibri"/>
                <a:cs typeface="Calibri"/>
                <a:sym typeface="Calibri"/>
                <a:hlinkClick r:id="rId7" tooltip="Scalar (computing)"/>
              </a:rPr>
              <a:t>scalar</a:t>
            </a:r>
            <a:r>
              <a:rPr lang="en-US" sz="1200" b="0" i="0" u="none" strike="noStrike" cap="none" dirty="0">
                <a:solidFill>
                  <a:schemeClr val="dk1"/>
                </a:solidFill>
                <a:effectLst/>
                <a:latin typeface="Calibri"/>
                <a:ea typeface="Calibri"/>
                <a:cs typeface="Calibri"/>
                <a:sym typeface="Calibri"/>
              </a:rPr>
              <a:t> and table functions. A scalar function returns only a single value (or </a:t>
            </a:r>
            <a:r>
              <a:rPr lang="en-US" sz="1200" b="0" i="0" u="none" strike="noStrike" cap="none" dirty="0">
                <a:solidFill>
                  <a:schemeClr val="dk1"/>
                </a:solidFill>
                <a:effectLst/>
                <a:latin typeface="Calibri"/>
                <a:ea typeface="Calibri"/>
                <a:cs typeface="Calibri"/>
                <a:sym typeface="Calibri"/>
                <a:hlinkClick r:id="rId8" tooltip="Null (SQL)"/>
              </a:rPr>
              <a:t>NULL</a:t>
            </a:r>
            <a:r>
              <a:rPr lang="en-US" sz="1200" b="0" i="0" u="none" strike="noStrike" cap="none" dirty="0">
                <a:solidFill>
                  <a:schemeClr val="dk1"/>
                </a:solidFill>
                <a:effectLst/>
                <a:latin typeface="Calibri"/>
                <a:ea typeface="Calibri"/>
                <a:cs typeface="Calibri"/>
                <a:sym typeface="Calibri"/>
              </a:rPr>
              <a:t>), whereas a table function returns a (relational) table comprising zero or more rows, each row with one or more columns.</a:t>
            </a:r>
          </a:p>
          <a:p>
            <a:r>
              <a:rPr lang="en-US" sz="1200" b="0" i="0" u="none" strike="noStrike" cap="none" dirty="0">
                <a:solidFill>
                  <a:schemeClr val="dk1"/>
                </a:solidFill>
                <a:effectLst/>
                <a:latin typeface="Calibri"/>
                <a:ea typeface="Calibri"/>
                <a:cs typeface="Calibri"/>
                <a:sym typeface="Calibri"/>
              </a:rPr>
              <a:t>User-defined functions in SQL are declared using the CREATE FUNCTION statement. For example, a function that converts Celsius to Fahrenheit might be declared like this:</a:t>
            </a:r>
          </a:p>
          <a:p>
            <a:endParaRPr lang="en-US" sz="1200" b="0" i="0" u="none" strike="noStrike" cap="none" dirty="0">
              <a:solidFill>
                <a:schemeClr val="dk1"/>
              </a:solidFill>
              <a:effectLst/>
              <a:latin typeface="Calibri"/>
              <a:ea typeface="Calibri"/>
              <a:cs typeface="Calibri"/>
              <a:sym typeface="Calibri"/>
            </a:endParaRPr>
          </a:p>
          <a:p>
            <a:r>
              <a:rPr lang="en-US" sz="1200" b="0" i="0" u="none" strike="noStrike" cap="none" dirty="0">
                <a:solidFill>
                  <a:schemeClr val="dk1"/>
                </a:solidFill>
                <a:effectLst/>
                <a:latin typeface="Calibri"/>
                <a:ea typeface="Calibri"/>
                <a:cs typeface="Calibri"/>
                <a:sym typeface="Calibri"/>
              </a:rPr>
              <a:t>Snowflake supports UDFs </a:t>
            </a:r>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19804291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cap="none" dirty="0">
                <a:solidFill>
                  <a:schemeClr val="dk1"/>
                </a:solidFill>
                <a:effectLst/>
                <a:latin typeface="Calibri"/>
                <a:ea typeface="Calibri"/>
                <a:cs typeface="Calibri"/>
                <a:sym typeface="Calibri"/>
              </a:rPr>
              <a:t>Loading data into the target data warehouse database is the last step of the ETL process. </a:t>
            </a:r>
          </a:p>
          <a:p>
            <a:endParaRPr lang="en-US" sz="1200" b="0" i="0" u="none" strike="noStrike" cap="none" dirty="0">
              <a:solidFill>
                <a:schemeClr val="dk1"/>
              </a:solidFill>
              <a:effectLst/>
              <a:latin typeface="Calibri"/>
              <a:cs typeface="Calibri"/>
              <a:sym typeface="Calibri"/>
            </a:endParaRPr>
          </a:p>
          <a:p>
            <a:r>
              <a:rPr lang="en-US" sz="1200" b="0" i="0" u="none" strike="noStrike" cap="none" dirty="0">
                <a:solidFill>
                  <a:schemeClr val="dk1"/>
                </a:solidFill>
                <a:effectLst/>
                <a:latin typeface="Calibri"/>
                <a:ea typeface="Calibri"/>
                <a:cs typeface="Calibri"/>
                <a:sym typeface="Calibri"/>
              </a:rPr>
              <a:t>In a typical Data warehouse, huge volume of data needs to be loaded in a relatively short period (nights). Hence, load process should be optimized for performance.</a:t>
            </a:r>
          </a:p>
          <a:p>
            <a:r>
              <a:rPr lang="en-US" sz="1200" b="0" i="0" u="none" strike="noStrike" cap="none" dirty="0">
                <a:solidFill>
                  <a:schemeClr val="dk1"/>
                </a:solidFill>
                <a:effectLst/>
                <a:latin typeface="Calibri"/>
                <a:ea typeface="Calibri"/>
                <a:cs typeface="Calibri"/>
                <a:sym typeface="Calibri"/>
              </a:rPr>
              <a:t> </a:t>
            </a:r>
          </a:p>
          <a:p>
            <a:r>
              <a:rPr lang="en-US" sz="1200" b="0" i="0" u="none" strike="noStrike" cap="none" dirty="0">
                <a:solidFill>
                  <a:schemeClr val="dk1"/>
                </a:solidFill>
                <a:effectLst/>
                <a:latin typeface="Calibri"/>
                <a:ea typeface="Calibri"/>
                <a:cs typeface="Calibri"/>
                <a:sym typeface="Calibri"/>
              </a:rPr>
              <a:t>In case of load failure, recover mechanisms should be configured to restart from the point of failure without data integrity loss. </a:t>
            </a:r>
          </a:p>
          <a:p>
            <a:r>
              <a:rPr lang="en-US" sz="1200" b="0" i="0" u="none" strike="noStrike" cap="none" dirty="0">
                <a:solidFill>
                  <a:schemeClr val="dk1"/>
                </a:solidFill>
                <a:effectLst/>
                <a:latin typeface="Calibri"/>
                <a:ea typeface="Calibri"/>
                <a:cs typeface="Calibri"/>
                <a:sym typeface="Calibri"/>
              </a:rPr>
              <a:t>Data Warehouse admins need to monitor, resume, cancel loads as per prevailing server performance</a:t>
            </a:r>
          </a:p>
          <a:p>
            <a:endParaRPr lang="en-US" sz="1200" b="0" i="0" u="none" strike="noStrike" cap="none" dirty="0">
              <a:solidFill>
                <a:schemeClr val="dk1"/>
              </a:solidFill>
              <a:effectLst/>
              <a:latin typeface="Calibri"/>
              <a:ea typeface="Calibri"/>
              <a:cs typeface="Calibri"/>
              <a:sym typeface="Calibri"/>
            </a:endParaRPr>
          </a:p>
          <a:p>
            <a:r>
              <a:rPr lang="en-US" sz="1200" b="0" i="0" u="none" strike="noStrike" cap="none" dirty="0">
                <a:solidFill>
                  <a:schemeClr val="dk1"/>
                </a:solidFill>
                <a:effectLst/>
                <a:latin typeface="Calibri"/>
                <a:ea typeface="Calibri"/>
                <a:cs typeface="Calibri"/>
                <a:sym typeface="Calibri"/>
              </a:rPr>
              <a:t>Plan to set up multiple integrity checks - this will notify you before it’s too late </a:t>
            </a:r>
          </a:p>
          <a:p>
            <a:endParaRPr lang="en-US" sz="1200" b="0" i="0" u="none" strike="noStrike" cap="none" dirty="0">
              <a:solidFill>
                <a:schemeClr val="dk1"/>
              </a:solidFill>
              <a:effectLst/>
              <a:latin typeface="Calibri"/>
              <a:ea typeface="Calibri"/>
              <a:cs typeface="Calibri"/>
              <a:sym typeface="Calibri"/>
            </a:endParaRPr>
          </a:p>
          <a:p>
            <a:endParaRPr lang="en-US" sz="1200" b="0" i="0" u="none" strike="noStrike" cap="none" dirty="0">
              <a:solidFill>
                <a:schemeClr val="dk1"/>
              </a:solidFill>
              <a:effectLst/>
              <a:latin typeface="Calibri"/>
              <a:ea typeface="Calibri"/>
              <a:cs typeface="Calibri"/>
              <a:sym typeface="Calibri"/>
            </a:endParaRPr>
          </a:p>
          <a:p>
            <a:endParaRPr lang="en-US" sz="1200" b="0" i="0" u="none" strike="noStrike" cap="none" dirty="0">
              <a:solidFill>
                <a:schemeClr val="dk1"/>
              </a:solidFill>
              <a:effectLst/>
              <a:latin typeface="Calibri"/>
              <a:ea typeface="Calibri"/>
              <a:cs typeface="Calibri"/>
              <a:sym typeface="Calibri"/>
            </a:endParaRPr>
          </a:p>
          <a:p>
            <a:endParaRPr lang="en-US" sz="1200" b="0" i="0" u="none" strike="noStrike" cap="none" dirty="0">
              <a:solidFill>
                <a:schemeClr val="dk1"/>
              </a:solidFill>
              <a:effectLst/>
              <a:latin typeface="Calibri"/>
              <a:ea typeface="Calibri"/>
              <a:cs typeface="Calibri"/>
              <a:sym typeface="Calibri"/>
            </a:endParaRPr>
          </a:p>
          <a:p>
            <a:endParaRPr lang="en-US" sz="1200" b="0" i="0" u="none" strike="noStrike" cap="none" dirty="0">
              <a:solidFill>
                <a:schemeClr val="dk1"/>
              </a:solidFill>
              <a:effectLst/>
              <a:latin typeface="Calibri"/>
              <a:ea typeface="Calibri"/>
              <a:cs typeface="Calibri"/>
              <a:sym typeface="Calibri"/>
            </a:endParaRPr>
          </a:p>
          <a:p>
            <a:endParaRPr lang="en-US" sz="1200" b="0" i="0" u="none" strike="noStrike" cap="none" dirty="0">
              <a:solidFill>
                <a:schemeClr val="dk1"/>
              </a:solidFill>
              <a:effectLst/>
              <a:latin typeface="Calibri"/>
              <a:ea typeface="Calibri"/>
              <a:cs typeface="Calibri"/>
              <a:sym typeface="Calibri"/>
            </a:endParaRPr>
          </a:p>
          <a:p>
            <a:endParaRPr lang="en-US" sz="1200" b="0" i="0" u="none" strike="noStrike" cap="none" dirty="0">
              <a:solidFill>
                <a:schemeClr val="dk1"/>
              </a:solidFill>
              <a:effectLst/>
              <a:latin typeface="Calibri"/>
              <a:ea typeface="Calibri"/>
              <a:cs typeface="Calibri"/>
              <a:sym typeface="Calibri"/>
            </a:endParaRPr>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4816846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0" i="0" u="none" strike="noStrike" cap="none" dirty="0">
                <a:solidFill>
                  <a:schemeClr val="dk1"/>
                </a:solidFill>
                <a:effectLst/>
                <a:latin typeface="Calibri"/>
                <a:ea typeface="Calibri"/>
                <a:cs typeface="Calibri"/>
                <a:sym typeface="Calibri"/>
              </a:rPr>
              <a:t>The popularity has grown because companies know they can move faster to deliver a scalable solution that are much more manageable than monolithic applications.</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b="0" i="0" u="none" strike="noStrike" cap="none" dirty="0">
              <a:solidFill>
                <a:schemeClr val="dk1"/>
              </a:solidFill>
              <a:effectLst/>
              <a:latin typeface="Calibri"/>
              <a:ea typeface="Calibri"/>
              <a:cs typeface="Calibri"/>
              <a:sym typeface="Calibri"/>
            </a:endParaRPr>
          </a:p>
          <a:p>
            <a:r>
              <a:rPr lang="en-US" sz="1200" b="0" i="0" u="none" strike="noStrike" cap="none" dirty="0">
                <a:solidFill>
                  <a:schemeClr val="dk1"/>
                </a:solidFill>
                <a:effectLst/>
                <a:latin typeface="Calibri"/>
                <a:ea typeface="Calibri"/>
                <a:cs typeface="Calibri"/>
                <a:sym typeface="Calibri"/>
              </a:rPr>
              <a:t>In the mid-2000s, N-tier architecture was at its height of popularity. Organizations would build monolithic code bases backed by an RDBMS against which all CRUD was performed</a:t>
            </a:r>
          </a:p>
          <a:p>
            <a:r>
              <a:rPr lang="en-US" sz="1200" b="0" i="0" u="none" strike="noStrike" cap="none" dirty="0">
                <a:solidFill>
                  <a:schemeClr val="dk1"/>
                </a:solidFill>
                <a:effectLst/>
                <a:latin typeface="Calibri"/>
                <a:ea typeface="Calibri"/>
                <a:cs typeface="Calibri"/>
                <a:sym typeface="Calibri"/>
              </a:rPr>
              <a:t> </a:t>
            </a:r>
          </a:p>
          <a:p>
            <a:r>
              <a:rPr lang="en-US" sz="1200" b="0" i="0" u="none" strike="noStrike" cap="none" dirty="0">
                <a:solidFill>
                  <a:schemeClr val="dk1"/>
                </a:solidFill>
                <a:effectLst/>
                <a:latin typeface="Calibri"/>
                <a:ea typeface="Calibri"/>
                <a:cs typeface="Calibri"/>
                <a:sym typeface="Calibri"/>
              </a:rPr>
              <a:t>Object oriented programming encouraged engineers to reuse code – not their fault </a:t>
            </a:r>
          </a:p>
          <a:p>
            <a:endParaRPr lang="en-US" sz="1200" b="0" i="0" u="none" strike="noStrike" cap="none" dirty="0">
              <a:solidFill>
                <a:schemeClr val="dk1"/>
              </a:solidFill>
              <a:effectLst/>
              <a:latin typeface="Calibri"/>
              <a:ea typeface="Calibri"/>
              <a:cs typeface="Calibri"/>
              <a:sym typeface="Calibri"/>
            </a:endParaRPr>
          </a:p>
          <a:p>
            <a:r>
              <a:rPr lang="en-US" sz="1200" b="0" i="0" u="none" strike="noStrike" cap="none" dirty="0">
                <a:solidFill>
                  <a:schemeClr val="dk1"/>
                </a:solidFill>
                <a:effectLst/>
                <a:latin typeface="Calibri"/>
                <a:ea typeface="Calibri"/>
                <a:cs typeface="Calibri"/>
                <a:sym typeface="Calibri"/>
              </a:rPr>
              <a:t>Centralized – constrained by centralized system </a:t>
            </a:r>
          </a:p>
          <a:p>
            <a:r>
              <a:rPr lang="en-US" sz="1200" b="0" i="0" u="none" strike="noStrike" cap="none" dirty="0">
                <a:solidFill>
                  <a:schemeClr val="dk1"/>
                </a:solidFill>
                <a:effectLst/>
                <a:latin typeface="Calibri"/>
                <a:ea typeface="Calibri"/>
                <a:cs typeface="Calibri"/>
                <a:sym typeface="Calibri"/>
              </a:rPr>
              <a:t>	event waits on central system- &gt; batch processes -&gt; returned to central system  - &gt; then sent to consumer after some time </a:t>
            </a:r>
          </a:p>
          <a:p>
            <a:r>
              <a:rPr lang="en-US" sz="1200" b="0" i="0" u="none" strike="noStrike" cap="none" dirty="0">
                <a:solidFill>
                  <a:schemeClr val="dk1"/>
                </a:solidFill>
                <a:effectLst/>
                <a:latin typeface="Calibri"/>
                <a:ea typeface="Calibri"/>
                <a:cs typeface="Calibri"/>
                <a:sym typeface="Calibri"/>
              </a:rPr>
              <a:t>EDA – event creator -&gt; event manager - &gt; event consumers</a:t>
            </a:r>
          </a:p>
          <a:p>
            <a:endParaRPr lang="en-US" sz="1200" b="0" i="0" u="none" strike="noStrike" cap="none" dirty="0">
              <a:solidFill>
                <a:schemeClr val="dk1"/>
              </a:solidFill>
              <a:effectLst/>
              <a:latin typeface="Calibri"/>
              <a:ea typeface="Calibri"/>
              <a:cs typeface="Calibri"/>
              <a:sym typeface="Calibri"/>
            </a:endParaRPr>
          </a:p>
          <a:p>
            <a:r>
              <a:rPr lang="en-US" sz="1200" b="0" i="0" u="none" strike="noStrike" cap="none" dirty="0">
                <a:solidFill>
                  <a:schemeClr val="dk1"/>
                </a:solidFill>
                <a:effectLst/>
                <a:latin typeface="Calibri"/>
                <a:ea typeface="Calibri"/>
                <a:cs typeface="Calibri"/>
                <a:sym typeface="Calibri"/>
              </a:rPr>
              <a:t>Advantages </a:t>
            </a:r>
          </a:p>
          <a:p>
            <a:r>
              <a:rPr lang="en-US" sz="1200" b="0" i="0" u="none" strike="noStrike" cap="none" dirty="0">
                <a:solidFill>
                  <a:schemeClr val="dk1"/>
                </a:solidFill>
                <a:effectLst/>
                <a:latin typeface="Calibri"/>
                <a:ea typeface="Calibri"/>
                <a:cs typeface="Calibri"/>
                <a:sym typeface="Calibri"/>
              </a:rPr>
              <a:t>EDA</a:t>
            </a:r>
          </a:p>
          <a:p>
            <a:r>
              <a:rPr lang="en-US" sz="1200" b="0" i="0" u="none" strike="noStrike" cap="none" dirty="0">
                <a:solidFill>
                  <a:schemeClr val="dk1"/>
                </a:solidFill>
                <a:effectLst/>
                <a:latin typeface="Calibri"/>
                <a:ea typeface="Calibri"/>
                <a:cs typeface="Calibri"/>
                <a:sym typeface="Calibri"/>
              </a:rPr>
              <a:t>- 	loosely coupled structure – work well – used and reused </a:t>
            </a:r>
          </a:p>
          <a:p>
            <a:pPr>
              <a:buFontTx/>
              <a:buChar char="-"/>
            </a:pPr>
            <a:r>
              <a:rPr lang="en-US" sz="1200" b="0" i="0" u="none" strike="noStrike" cap="none" dirty="0">
                <a:solidFill>
                  <a:schemeClr val="dk1"/>
                </a:solidFill>
                <a:effectLst/>
                <a:latin typeface="Calibri"/>
                <a:ea typeface="Calibri"/>
                <a:cs typeface="Calibri"/>
                <a:sym typeface="Calibri"/>
              </a:rPr>
              <a:t>Versatility – normalized to unpredictable, non-linear, asynchronous  </a:t>
            </a:r>
            <a:r>
              <a:rPr lang="en-US" sz="1200" b="0" i="0" u="none" strike="noStrike" cap="none" dirty="0" err="1">
                <a:solidFill>
                  <a:schemeClr val="dk1"/>
                </a:solidFill>
                <a:effectLst/>
                <a:latin typeface="Calibri"/>
                <a:ea typeface="Calibri"/>
                <a:cs typeface="Calibri"/>
                <a:sym typeface="Calibri"/>
              </a:rPr>
              <a:t>enviroments</a:t>
            </a:r>
            <a:endParaRPr lang="en-US" sz="1200" b="0" i="0" u="none" strike="noStrike" cap="none" dirty="0">
              <a:solidFill>
                <a:schemeClr val="dk1"/>
              </a:solidFill>
              <a:effectLst/>
              <a:latin typeface="Calibri"/>
              <a:ea typeface="Calibri"/>
              <a:cs typeface="Calibri"/>
              <a:sym typeface="Calibri"/>
            </a:endParaRPr>
          </a:p>
          <a:p>
            <a:pPr>
              <a:buFontTx/>
              <a:buChar char="-"/>
            </a:pPr>
            <a:r>
              <a:rPr lang="en-US" sz="1200" b="0" i="0" u="none" strike="noStrike" cap="none" dirty="0">
                <a:solidFill>
                  <a:schemeClr val="dk1"/>
                </a:solidFill>
                <a:effectLst/>
                <a:latin typeface="Calibri"/>
                <a:ea typeface="Calibri"/>
                <a:cs typeface="Calibri"/>
                <a:sym typeface="Calibri"/>
              </a:rPr>
              <a:t>Real time analytics – pre-emptive world – focus on what is happening vs analyzing what happened before </a:t>
            </a:r>
          </a:p>
          <a:p>
            <a:pPr>
              <a:buFontTx/>
              <a:buChar char="-"/>
            </a:pPr>
            <a:r>
              <a:rPr lang="en-US" sz="1200" b="0" i="0" u="none" strike="noStrike" cap="none" dirty="0">
                <a:solidFill>
                  <a:schemeClr val="dk1"/>
                </a:solidFill>
                <a:effectLst/>
                <a:latin typeface="Calibri"/>
                <a:ea typeface="Calibri"/>
                <a:cs typeface="Calibri"/>
                <a:sym typeface="Calibri"/>
              </a:rPr>
              <a:t>Complex event processing – identify meaningful events and respond before or as soon as they happen </a:t>
            </a:r>
          </a:p>
          <a:p>
            <a:pPr marL="457200" marR="0" lvl="0" indent="-228600" algn="l" defTabSz="914400" rtl="0" eaLnBrk="1" fontAlgn="auto" latinLnBrk="0" hangingPunct="1">
              <a:lnSpc>
                <a:spcPct val="100000"/>
              </a:lnSpc>
              <a:spcBef>
                <a:spcPts val="0"/>
              </a:spcBef>
              <a:spcAft>
                <a:spcPts val="0"/>
              </a:spcAft>
              <a:buClr>
                <a:srgbClr val="000000"/>
              </a:buClr>
              <a:buSzPts val="1400"/>
              <a:buFontTx/>
              <a:buChar char="-"/>
              <a:tabLst/>
              <a:defRPr/>
            </a:pPr>
            <a:endParaRPr lang="en-US" sz="1200" b="0" i="0" u="none" strike="noStrike" cap="none" dirty="0">
              <a:solidFill>
                <a:schemeClr val="dk1"/>
              </a:solidFill>
              <a:effectLst/>
              <a:latin typeface="Calibri"/>
              <a:ea typeface="Calibri"/>
              <a:cs typeface="Calibri"/>
              <a:sym typeface="Calibri"/>
            </a:endParaRPr>
          </a:p>
          <a:p>
            <a:pPr marL="228600" marR="0" lvl="0" indent="0" algn="l" defTabSz="914400" rtl="0" eaLnBrk="1" fontAlgn="auto" latinLnBrk="0" hangingPunct="1">
              <a:lnSpc>
                <a:spcPct val="100000"/>
              </a:lnSpc>
              <a:spcBef>
                <a:spcPts val="0"/>
              </a:spcBef>
              <a:spcAft>
                <a:spcPts val="0"/>
              </a:spcAft>
              <a:buClr>
                <a:srgbClr val="000000"/>
              </a:buClr>
              <a:buSzPts val="1400"/>
              <a:buFontTx/>
              <a:buNone/>
              <a:tabLst/>
              <a:defRPr/>
            </a:pPr>
            <a:r>
              <a:rPr lang="en-US" sz="1200" b="0" i="0" u="none" strike="noStrike" cap="none" dirty="0">
                <a:solidFill>
                  <a:schemeClr val="dk1"/>
                </a:solidFill>
                <a:effectLst/>
                <a:latin typeface="Calibri"/>
                <a:ea typeface="Calibri"/>
                <a:cs typeface="Calibri"/>
                <a:sym typeface="Calibri"/>
              </a:rPr>
              <a:t>Disadvantages</a:t>
            </a:r>
          </a:p>
          <a:p>
            <a:pPr marL="400050" marR="0" lvl="0" indent="-17145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200" b="0" i="0" u="none" strike="noStrike" cap="none" dirty="0">
                <a:solidFill>
                  <a:schemeClr val="dk1"/>
                </a:solidFill>
                <a:effectLst/>
                <a:latin typeface="Calibri"/>
                <a:ea typeface="Calibri"/>
                <a:cs typeface="Calibri"/>
                <a:sym typeface="Calibri"/>
              </a:rPr>
              <a:t>Don’t know what events are a part of it – dependencies might become opaque</a:t>
            </a:r>
          </a:p>
          <a:p>
            <a:pPr marL="400050" marR="0" lvl="0" indent="-17145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200" b="0" i="0" u="none" strike="noStrike" cap="none" dirty="0">
                <a:solidFill>
                  <a:schemeClr val="dk1"/>
                </a:solidFill>
                <a:effectLst/>
                <a:latin typeface="Calibri"/>
                <a:ea typeface="Calibri"/>
                <a:cs typeface="Calibri"/>
                <a:sym typeface="Calibri"/>
              </a:rPr>
              <a:t>Algorithmic trading – no one has full view of what is happening – granted it prevents full arbitrage (changes over time) </a:t>
            </a:r>
          </a:p>
          <a:p>
            <a:pPr marL="400050" marR="0" lvl="0" indent="-17145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200" b="0" i="0" u="none" strike="noStrike" cap="none" dirty="0">
                <a:solidFill>
                  <a:schemeClr val="dk1"/>
                </a:solidFill>
                <a:effectLst/>
                <a:latin typeface="Calibri"/>
                <a:ea typeface="Calibri"/>
                <a:cs typeface="Calibri"/>
                <a:sym typeface="Calibri"/>
              </a:rPr>
              <a:t>Get very complex – increases cost </a:t>
            </a:r>
          </a:p>
          <a:p>
            <a:pPr>
              <a:buFontTx/>
              <a:buChar char="-"/>
            </a:pPr>
            <a:endParaRPr lang="en-US" sz="1200" b="0" i="0" u="none" strike="noStrike" cap="none" dirty="0">
              <a:solidFill>
                <a:schemeClr val="dk1"/>
              </a:solidFill>
              <a:effectLst/>
              <a:latin typeface="Calibri"/>
              <a:ea typeface="Calibri"/>
              <a:cs typeface="Calibri"/>
              <a:sym typeface="Calibri"/>
            </a:endParaRPr>
          </a:p>
          <a:p>
            <a:pPr>
              <a:buFontTx/>
              <a:buChar char="-"/>
            </a:pPr>
            <a:endParaRPr lang="en-US" sz="1200" b="0" i="0" u="none" strike="noStrike" cap="none" dirty="0">
              <a:solidFill>
                <a:schemeClr val="dk1"/>
              </a:solidFill>
              <a:effectLst/>
              <a:latin typeface="Calibri"/>
              <a:ea typeface="Calibri"/>
              <a:cs typeface="Calibri"/>
              <a:sym typeface="Calibri"/>
            </a:endParaRPr>
          </a:p>
          <a:p>
            <a:pPr>
              <a:buFontTx/>
              <a:buChar char="-"/>
            </a:pPr>
            <a:endParaRPr lang="en-US" sz="1200" b="0" i="0" u="none" strike="noStrike" cap="none" dirty="0">
              <a:solidFill>
                <a:schemeClr val="dk1"/>
              </a:solidFill>
              <a:effectLst/>
              <a:latin typeface="Calibri"/>
              <a:ea typeface="Calibri"/>
              <a:cs typeface="Calibri"/>
              <a:sym typeface="Calibri"/>
            </a:endParaRPr>
          </a:p>
          <a:p>
            <a:endParaRPr lang="en-US" sz="1200" b="0" i="0" u="none" strike="noStrike" cap="none" dirty="0">
              <a:solidFill>
                <a:schemeClr val="dk1"/>
              </a:solidFill>
              <a:effectLst/>
              <a:latin typeface="Calibri"/>
              <a:ea typeface="Calibri"/>
              <a:cs typeface="Calibri"/>
              <a:sym typeface="Calibri"/>
            </a:endParaRPr>
          </a:p>
          <a:p>
            <a:endParaRPr lang="en-US" sz="1200" b="0" i="0" u="none" strike="noStrike" cap="none" dirty="0">
              <a:solidFill>
                <a:schemeClr val="dk1"/>
              </a:solidFill>
              <a:effectLst/>
              <a:latin typeface="Calibri"/>
              <a:ea typeface="Calibri"/>
              <a:cs typeface="Calibri"/>
              <a:sym typeface="Calibri"/>
            </a:endParaRPr>
          </a:p>
          <a:p>
            <a:endParaRPr lang="en-US" sz="1200" b="0" i="0" u="none" strike="noStrike" cap="none" dirty="0">
              <a:solidFill>
                <a:schemeClr val="dk1"/>
              </a:solidFill>
              <a:effectLst/>
              <a:latin typeface="Calibri"/>
              <a:ea typeface="Calibri"/>
              <a:cs typeface="Calibri"/>
              <a:sym typeface="Calibri"/>
            </a:endParaRPr>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66951795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Char char="-"/>
            </a:pPr>
            <a:r>
              <a:rPr lang="en-US" dirty="0"/>
              <a:t>Take into account the cost of development and maintenance when deciding if this is the right solution for you</a:t>
            </a:r>
          </a:p>
          <a:p>
            <a:pPr>
              <a:buFontTx/>
              <a:buChar char="-"/>
            </a:pPr>
            <a:r>
              <a:rPr lang="en-US" dirty="0"/>
              <a:t>Don’t bring a knife to a gun fight … well don’t bring a sledge hammer when a screw driver will suffice </a:t>
            </a:r>
          </a:p>
          <a:p>
            <a:pPr>
              <a:buFontTx/>
              <a:buChar char="-"/>
            </a:pPr>
            <a:endParaRPr lang="en-US" sz="1200" b="0" i="0" u="none" strike="noStrike" cap="none" dirty="0">
              <a:solidFill>
                <a:schemeClr val="dk1"/>
              </a:solidFill>
              <a:effectLst/>
              <a:latin typeface="Calibri"/>
              <a:ea typeface="Calibri"/>
              <a:cs typeface="Calibri"/>
              <a:sym typeface="Calibri"/>
            </a:endParaRPr>
          </a:p>
          <a:p>
            <a:pPr marL="228600" lvl="0" indent="0">
              <a:buFont typeface="+mj-lt"/>
              <a:buNone/>
            </a:pPr>
            <a:r>
              <a:rPr lang="en-US" sz="1200" b="0" i="0" u="none" strike="noStrike" cap="none" dirty="0">
                <a:solidFill>
                  <a:schemeClr val="dk1"/>
                </a:solidFill>
                <a:effectLst/>
                <a:latin typeface="Calibri"/>
                <a:ea typeface="Calibri"/>
                <a:cs typeface="Calibri"/>
                <a:sym typeface="Calibri"/>
              </a:rPr>
              <a:t>6. How do you handle events that are not idempotent?</a:t>
            </a:r>
          </a:p>
          <a:p>
            <a:pPr lvl="1">
              <a:buFont typeface="Arial" panose="020B0604020202020204" pitchFamily="34" charset="0"/>
              <a:buChar char="•"/>
            </a:pPr>
            <a:r>
              <a:rPr lang="en-US" sz="1200" b="0" i="0" u="none" strike="noStrike" cap="none" dirty="0">
                <a:solidFill>
                  <a:schemeClr val="dk1"/>
                </a:solidFill>
                <a:effectLst/>
                <a:latin typeface="Calibri"/>
                <a:ea typeface="Calibri"/>
                <a:cs typeface="Calibri"/>
                <a:sym typeface="Calibri"/>
              </a:rPr>
              <a:t>denoting an element of a set which is unchanged in value when multiplied or otherwise operated on by itself.</a:t>
            </a:r>
          </a:p>
          <a:p>
            <a:pPr marL="685800" lvl="1" indent="0">
              <a:buFont typeface="Arial" panose="020B0604020202020204" pitchFamily="34" charset="0"/>
              <a:buNone/>
            </a:pPr>
            <a:endParaRPr lang="en-US" sz="1200" b="0" i="0" u="none" strike="noStrike" cap="none" dirty="0">
              <a:solidFill>
                <a:schemeClr val="dk1"/>
              </a:solidFill>
              <a:effectLst/>
              <a:latin typeface="Calibri"/>
              <a:ea typeface="Calibri"/>
              <a:cs typeface="Calibri"/>
              <a:sym typeface="Calibri"/>
            </a:endParaRPr>
          </a:p>
          <a:p>
            <a:pPr marL="685800" lvl="1" indent="0">
              <a:buFont typeface="Arial" panose="020B0604020202020204" pitchFamily="34" charset="0"/>
              <a:buNone/>
            </a:pPr>
            <a:endParaRPr lang="en-US" sz="1200" b="0" i="0" u="none" strike="noStrike" cap="none" dirty="0">
              <a:solidFill>
                <a:schemeClr val="dk1"/>
              </a:solidFill>
              <a:effectLst/>
              <a:latin typeface="Calibri"/>
              <a:ea typeface="Calibri"/>
              <a:cs typeface="Calibri"/>
              <a:sym typeface="Calibri"/>
            </a:endParaRPr>
          </a:p>
          <a:p>
            <a:pPr>
              <a:buFont typeface="+mj-lt"/>
              <a:buAutoNum type="arabicPeriod"/>
            </a:pPr>
            <a:endParaRPr lang="en-US" sz="1200" b="0" i="0" u="none" strike="noStrike" cap="none" dirty="0">
              <a:solidFill>
                <a:schemeClr val="dk1"/>
              </a:solidFill>
              <a:effectLst/>
              <a:latin typeface="Calibri"/>
              <a:ea typeface="Calibri"/>
              <a:cs typeface="Calibri"/>
              <a:sym typeface="Calibri"/>
            </a:endParaRPr>
          </a:p>
          <a:p>
            <a:pPr>
              <a:buFontTx/>
              <a:buChar char="-"/>
            </a:pPr>
            <a:endParaRPr lang="en-US" sz="1200" b="0" i="0" u="none" strike="noStrike" cap="none" dirty="0">
              <a:solidFill>
                <a:schemeClr val="dk1"/>
              </a:solidFill>
              <a:effectLst/>
              <a:latin typeface="Calibri"/>
              <a:ea typeface="Calibri"/>
              <a:cs typeface="Calibri"/>
              <a:sym typeface="Calibri"/>
            </a:endParaRPr>
          </a:p>
          <a:p>
            <a:pPr>
              <a:buFontTx/>
              <a:buChar char="-"/>
            </a:pPr>
            <a:endParaRPr lang="en-US" sz="1200" b="0" i="0" u="none" strike="noStrike" cap="none" dirty="0">
              <a:solidFill>
                <a:schemeClr val="dk1"/>
              </a:solidFill>
              <a:effectLst/>
              <a:latin typeface="Calibri"/>
              <a:ea typeface="Calibri"/>
              <a:cs typeface="Calibri"/>
              <a:sym typeface="Calibri"/>
            </a:endParaRPr>
          </a:p>
          <a:p>
            <a:endParaRPr lang="en-US" sz="1200" b="0" i="0" u="none" strike="noStrike" cap="none" dirty="0">
              <a:solidFill>
                <a:schemeClr val="dk1"/>
              </a:solidFill>
              <a:effectLst/>
              <a:latin typeface="Calibri"/>
              <a:ea typeface="Calibri"/>
              <a:cs typeface="Calibri"/>
              <a:sym typeface="Calibri"/>
            </a:endParaRPr>
          </a:p>
          <a:p>
            <a:endParaRPr lang="en-US" sz="1200" b="0" i="0" u="none" strike="noStrike" cap="none" dirty="0">
              <a:solidFill>
                <a:schemeClr val="dk1"/>
              </a:solidFill>
              <a:effectLst/>
              <a:latin typeface="Calibri"/>
              <a:ea typeface="Calibri"/>
              <a:cs typeface="Calibri"/>
              <a:sym typeface="Calibri"/>
            </a:endParaRPr>
          </a:p>
          <a:p>
            <a:endParaRPr lang="en-US" sz="1200" b="0" i="0" u="none" strike="noStrike" cap="none" dirty="0">
              <a:solidFill>
                <a:schemeClr val="dk1"/>
              </a:solidFill>
              <a:effectLst/>
              <a:latin typeface="Calibri"/>
              <a:ea typeface="Calibri"/>
              <a:cs typeface="Calibri"/>
              <a:sym typeface="Calibri"/>
            </a:endParaRPr>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97820641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Think about your data and discuss how this architecture would benefit your team or not </a:t>
            </a:r>
          </a:p>
          <a:p>
            <a:endParaRPr lang="en-US" dirty="0"/>
          </a:p>
          <a:p>
            <a:r>
              <a:rPr lang="en-US" dirty="0"/>
              <a:t>Come up with 1-2  pro and cons </a:t>
            </a:r>
          </a:p>
          <a:p>
            <a:endParaRPr lang="en-US" dirty="0"/>
          </a:p>
          <a:p>
            <a:r>
              <a:rPr lang="en-US" dirty="0"/>
              <a:t>We don’t need specifics on the data that you are thinking about</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39144471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cap="none" dirty="0">
                <a:solidFill>
                  <a:schemeClr val="dk1"/>
                </a:solidFill>
                <a:effectLst/>
                <a:latin typeface="Calibri"/>
                <a:ea typeface="Calibri"/>
                <a:cs typeface="Calibri"/>
                <a:sym typeface="Calibri"/>
              </a:rPr>
              <a:t>For example, processing all the transaction that have been performed by a major financial firm in a week. This data contains millions of records for a day that can be stored as a file or record etc. This particular file will undergo processing at the end of the day for various analysis that firm wants to do. Obviously it will take large amount of time for that file to be processed. That would be what Batch Processing is :)</a:t>
            </a:r>
            <a:r>
              <a:rPr lang="en-US" dirty="0">
                <a:effectLst/>
              </a:rPr>
              <a:t> </a:t>
            </a:r>
          </a:p>
          <a:p>
            <a:endParaRPr lang="en-US" dirty="0">
              <a:effectLst/>
            </a:endParaRPr>
          </a:p>
          <a:p>
            <a:r>
              <a:rPr lang="en-US" sz="1200" b="0" i="0" u="none" strike="noStrike" cap="none" dirty="0">
                <a:solidFill>
                  <a:schemeClr val="dk1"/>
                </a:solidFill>
                <a:effectLst/>
                <a:latin typeface="Calibri"/>
                <a:ea typeface="Calibri"/>
                <a:cs typeface="Calibri"/>
                <a:sym typeface="Calibri"/>
              </a:rPr>
              <a:t>When will batch processing work well?</a:t>
            </a:r>
          </a:p>
          <a:p>
            <a:pPr lvl="0"/>
            <a:r>
              <a:rPr lang="en-US" sz="1200" b="0" i="0" u="none" strike="noStrike" cap="none" dirty="0">
                <a:solidFill>
                  <a:schemeClr val="dk1"/>
                </a:solidFill>
                <a:effectLst/>
                <a:latin typeface="Calibri"/>
                <a:ea typeface="Calibri"/>
                <a:cs typeface="Calibri"/>
                <a:sym typeface="Calibri"/>
              </a:rPr>
              <a:t>Don’t need real time analytics results </a:t>
            </a:r>
          </a:p>
          <a:p>
            <a:endParaRPr lang="en-US" dirty="0">
              <a:effectLst/>
            </a:endParaRPr>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2776332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cap="none" dirty="0">
                <a:solidFill>
                  <a:schemeClr val="dk1"/>
                </a:solidFill>
                <a:effectLst/>
                <a:latin typeface="Calibri"/>
                <a:ea typeface="Calibri"/>
                <a:cs typeface="Calibri"/>
                <a:sym typeface="Calibri"/>
              </a:rPr>
              <a:t>Stream processing is a golden key if you want analytics results in real time</a:t>
            </a:r>
            <a:r>
              <a:rPr lang="en-US" dirty="0">
                <a:effectLst/>
              </a:rPr>
              <a:t>  </a:t>
            </a:r>
          </a:p>
          <a:p>
            <a:pPr>
              <a:buFontTx/>
              <a:buChar char="-"/>
            </a:pPr>
            <a:r>
              <a:rPr lang="en-US" dirty="0">
                <a:effectLst/>
              </a:rPr>
              <a:t>So this is what we need? Right?! Why not do this with all data?</a:t>
            </a:r>
          </a:p>
          <a:p>
            <a:pPr>
              <a:buFontTx/>
              <a:buChar char="-"/>
            </a:pPr>
            <a:endParaRPr lang="en-US" dirty="0">
              <a:effectLst/>
            </a:endParaRPr>
          </a:p>
          <a:p>
            <a:pPr marL="457200" marR="0" lvl="0" indent="-228600" algn="l" defTabSz="914400" rtl="0" eaLnBrk="1" fontAlgn="auto" latinLnBrk="0" hangingPunct="1">
              <a:lnSpc>
                <a:spcPct val="100000"/>
              </a:lnSpc>
              <a:spcBef>
                <a:spcPts val="0"/>
              </a:spcBef>
              <a:spcAft>
                <a:spcPts val="0"/>
              </a:spcAft>
              <a:buClr>
                <a:srgbClr val="000000"/>
              </a:buClr>
              <a:buSzPts val="1400"/>
              <a:buFontTx/>
              <a:buChar char="-"/>
              <a:tabLst/>
              <a:defRPr/>
            </a:pPr>
            <a:r>
              <a:rPr lang="en-US" sz="1200" b="0" i="0" u="none" strike="noStrike" cap="none" dirty="0">
                <a:solidFill>
                  <a:schemeClr val="dk1"/>
                </a:solidFill>
                <a:effectLst/>
                <a:latin typeface="Calibri"/>
                <a:ea typeface="Calibri"/>
                <a:cs typeface="Calibri"/>
                <a:sym typeface="Calibri"/>
              </a:rPr>
              <a:t>Stream processing allows you to feed data into analytics tools as soon as they get generated and get instant analytics results. </a:t>
            </a:r>
          </a:p>
          <a:p>
            <a:pPr marL="457200" marR="0" lvl="0" indent="-228600" algn="l" defTabSz="914400" rtl="0" eaLnBrk="1" fontAlgn="auto" latinLnBrk="0" hangingPunct="1">
              <a:lnSpc>
                <a:spcPct val="100000"/>
              </a:lnSpc>
              <a:spcBef>
                <a:spcPts val="0"/>
              </a:spcBef>
              <a:spcAft>
                <a:spcPts val="0"/>
              </a:spcAft>
              <a:buClr>
                <a:srgbClr val="000000"/>
              </a:buClr>
              <a:buSzPts val="1400"/>
              <a:buFontTx/>
              <a:buChar char="-"/>
              <a:tabLst/>
              <a:defRPr/>
            </a:pPr>
            <a:r>
              <a:rPr lang="en-US" sz="1200" b="0" i="0" u="none" strike="noStrike" cap="none" dirty="0">
                <a:solidFill>
                  <a:schemeClr val="dk1"/>
                </a:solidFill>
                <a:effectLst/>
                <a:latin typeface="Calibri"/>
                <a:ea typeface="Calibri"/>
                <a:cs typeface="Calibri"/>
                <a:sym typeface="Calibri"/>
              </a:rPr>
              <a:t>multiple open source stream processing platforms such as Apache Kafka, Apache </a:t>
            </a:r>
            <a:r>
              <a:rPr lang="en-US" sz="1200" b="0" i="0" u="none" strike="noStrike" cap="none" dirty="0" err="1">
                <a:solidFill>
                  <a:schemeClr val="dk1"/>
                </a:solidFill>
                <a:effectLst/>
                <a:latin typeface="Calibri"/>
                <a:ea typeface="Calibri"/>
                <a:cs typeface="Calibri"/>
                <a:sym typeface="Calibri"/>
              </a:rPr>
              <a:t>Flink</a:t>
            </a:r>
            <a:r>
              <a:rPr lang="en-US" sz="1200" b="0" i="0" u="none" strike="noStrike" cap="none" dirty="0">
                <a:solidFill>
                  <a:schemeClr val="dk1"/>
                </a:solidFill>
                <a:effectLst/>
                <a:latin typeface="Calibri"/>
                <a:ea typeface="Calibri"/>
                <a:cs typeface="Calibri"/>
                <a:sym typeface="Calibri"/>
              </a:rPr>
              <a:t>, Apache Storm, Apache </a:t>
            </a:r>
            <a:r>
              <a:rPr lang="en-US" sz="1200" b="0" i="0" u="none" strike="noStrike" cap="none" dirty="0" err="1">
                <a:solidFill>
                  <a:schemeClr val="dk1"/>
                </a:solidFill>
                <a:effectLst/>
                <a:latin typeface="Calibri"/>
                <a:ea typeface="Calibri"/>
                <a:cs typeface="Calibri"/>
                <a:sym typeface="Calibri"/>
              </a:rPr>
              <a:t>Samza</a:t>
            </a:r>
            <a:r>
              <a:rPr lang="en-US" sz="1200" b="0" i="0" u="none" strike="noStrike" cap="none" dirty="0">
                <a:solidFill>
                  <a:schemeClr val="dk1"/>
                </a:solidFill>
                <a:effectLst/>
                <a:latin typeface="Calibri"/>
                <a:ea typeface="Calibri"/>
                <a:cs typeface="Calibri"/>
                <a:sym typeface="Calibri"/>
              </a:rPr>
              <a:t>, etc. </a:t>
            </a:r>
          </a:p>
          <a:p>
            <a:pPr marL="457200" marR="0" lvl="0" indent="-228600" algn="l" defTabSz="914400" rtl="0" eaLnBrk="1" fontAlgn="auto" latinLnBrk="0" hangingPunct="1">
              <a:lnSpc>
                <a:spcPct val="100000"/>
              </a:lnSpc>
              <a:spcBef>
                <a:spcPts val="0"/>
              </a:spcBef>
              <a:spcAft>
                <a:spcPts val="0"/>
              </a:spcAft>
              <a:buClr>
                <a:srgbClr val="000000"/>
              </a:buClr>
              <a:buSzPts val="1400"/>
              <a:buFontTx/>
              <a:buChar char="-"/>
              <a:tabLst/>
              <a:defRPr/>
            </a:pPr>
            <a:r>
              <a:rPr lang="en-US" sz="1200" b="0" i="0" u="none" strike="noStrike" cap="none" dirty="0">
                <a:solidFill>
                  <a:schemeClr val="dk1"/>
                </a:solidFill>
                <a:effectLst/>
                <a:latin typeface="Calibri"/>
                <a:ea typeface="Calibri"/>
                <a:cs typeface="Calibri"/>
                <a:sym typeface="Calibri"/>
              </a:rPr>
              <a:t>You can query data stream using a “Streaming SQL” language</a:t>
            </a:r>
          </a:p>
          <a:p>
            <a:pPr marL="457200" marR="0" lvl="0" indent="-228600" algn="l" defTabSz="914400" rtl="0" eaLnBrk="1" fontAlgn="auto" latinLnBrk="0" hangingPunct="1">
              <a:lnSpc>
                <a:spcPct val="100000"/>
              </a:lnSpc>
              <a:spcBef>
                <a:spcPts val="0"/>
              </a:spcBef>
              <a:spcAft>
                <a:spcPts val="0"/>
              </a:spcAft>
              <a:buClr>
                <a:srgbClr val="000000"/>
              </a:buClr>
              <a:buSzPts val="1400"/>
              <a:buFontTx/>
              <a:buChar char="-"/>
              <a:tabLst/>
              <a:defRPr/>
            </a:pPr>
            <a:endParaRPr lang="en-US" sz="1200" b="0" i="0" u="none" strike="noStrike" cap="none" dirty="0">
              <a:solidFill>
                <a:schemeClr val="dk1"/>
              </a:solidFill>
              <a:effectLst/>
              <a:latin typeface="Calibri"/>
              <a:ea typeface="Calibri"/>
              <a:cs typeface="Calibri"/>
              <a:sym typeface="Calibri"/>
            </a:endParaRPr>
          </a:p>
          <a:p>
            <a:r>
              <a:rPr lang="en-US" sz="1200" b="0" i="0" u="none" strike="noStrike" cap="none" dirty="0">
                <a:solidFill>
                  <a:schemeClr val="dk1"/>
                </a:solidFill>
                <a:effectLst/>
                <a:latin typeface="Calibri"/>
                <a:ea typeface="Calibri"/>
                <a:cs typeface="Calibri"/>
                <a:sym typeface="Calibri"/>
              </a:rPr>
              <a:t>When Is an example of when stream processing most useful?</a:t>
            </a:r>
          </a:p>
          <a:p>
            <a:pPr lvl="0"/>
            <a:r>
              <a:rPr lang="en-US" sz="1200" b="0" i="0" u="none" strike="noStrike" cap="none" dirty="0">
                <a:solidFill>
                  <a:schemeClr val="dk1"/>
                </a:solidFill>
                <a:effectLst/>
                <a:latin typeface="Calibri"/>
                <a:ea typeface="Calibri"/>
                <a:cs typeface="Calibri"/>
                <a:sym typeface="Calibri"/>
              </a:rPr>
              <a:t>Fraud detection </a:t>
            </a:r>
          </a:p>
          <a:p>
            <a:pPr marL="457200" marR="0" lvl="0" indent="-228600" algn="l" defTabSz="914400" rtl="0" eaLnBrk="1" fontAlgn="auto" latinLnBrk="0" hangingPunct="1">
              <a:lnSpc>
                <a:spcPct val="100000"/>
              </a:lnSpc>
              <a:spcBef>
                <a:spcPts val="0"/>
              </a:spcBef>
              <a:spcAft>
                <a:spcPts val="0"/>
              </a:spcAft>
              <a:buClr>
                <a:srgbClr val="000000"/>
              </a:buClr>
              <a:buSzPts val="1400"/>
              <a:buFontTx/>
              <a:buChar char="-"/>
              <a:tabLst/>
              <a:defRPr/>
            </a:pPr>
            <a:endParaRPr lang="en-US" sz="1200" b="0" i="0" u="none" strike="noStrike" cap="none" dirty="0">
              <a:solidFill>
                <a:schemeClr val="dk1"/>
              </a:solidFill>
              <a:effectLst/>
              <a:latin typeface="Calibri"/>
              <a:ea typeface="Calibri"/>
              <a:cs typeface="Calibri"/>
              <a:sym typeface="Calibri"/>
            </a:endParaRPr>
          </a:p>
          <a:p>
            <a:pPr marL="457200" marR="0" lvl="0" indent="-228600" algn="l" defTabSz="914400" rtl="0" eaLnBrk="1" fontAlgn="auto" latinLnBrk="0" hangingPunct="1">
              <a:lnSpc>
                <a:spcPct val="100000"/>
              </a:lnSpc>
              <a:spcBef>
                <a:spcPts val="0"/>
              </a:spcBef>
              <a:spcAft>
                <a:spcPts val="0"/>
              </a:spcAft>
              <a:buClr>
                <a:srgbClr val="000000"/>
              </a:buClr>
              <a:buSzPts val="1400"/>
              <a:buFontTx/>
              <a:buChar char="-"/>
              <a:tabLst/>
              <a:defRPr/>
            </a:pPr>
            <a:endParaRPr lang="en-US" sz="1200" b="0" i="0" u="none" strike="noStrike" cap="none" dirty="0">
              <a:solidFill>
                <a:schemeClr val="dk1"/>
              </a:solidFill>
              <a:effectLst/>
              <a:latin typeface="Calibri"/>
              <a:ea typeface="Calibri"/>
              <a:cs typeface="Calibri"/>
              <a:sym typeface="Calibri"/>
            </a:endParaRPr>
          </a:p>
          <a:p>
            <a:pPr>
              <a:buFontTx/>
              <a:buChar char="-"/>
            </a:pPr>
            <a:endParaRPr lang="en-US" dirty="0">
              <a:effectLst/>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34654818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Tx/>
              <a:buChar char="-"/>
              <a:tabLst/>
              <a:defRPr/>
            </a:pPr>
            <a:endParaRPr lang="en-US" sz="1200" b="0" i="0" u="none" strike="noStrike" cap="none" dirty="0">
              <a:solidFill>
                <a:schemeClr val="dk1"/>
              </a:solidFill>
              <a:effectLst/>
              <a:latin typeface="Calibri"/>
              <a:ea typeface="Calibri"/>
              <a:cs typeface="Calibri"/>
              <a:sym typeface="Calibri"/>
            </a:endParaRPr>
          </a:p>
          <a:p>
            <a:pPr marL="457200" marR="0" lvl="0" indent="-228600" algn="l" defTabSz="914400" rtl="0" eaLnBrk="1" fontAlgn="auto" latinLnBrk="0" hangingPunct="1">
              <a:lnSpc>
                <a:spcPct val="100000"/>
              </a:lnSpc>
              <a:spcBef>
                <a:spcPts val="0"/>
              </a:spcBef>
              <a:spcAft>
                <a:spcPts val="0"/>
              </a:spcAft>
              <a:buClr>
                <a:srgbClr val="000000"/>
              </a:buClr>
              <a:buSzPts val="1400"/>
              <a:buFontTx/>
              <a:buChar char="-"/>
              <a:tabLst/>
              <a:defRPr/>
            </a:pPr>
            <a:endParaRPr lang="en-US" sz="1200" b="0" i="0" u="none" strike="noStrike" cap="none" dirty="0">
              <a:solidFill>
                <a:schemeClr val="dk1"/>
              </a:solidFill>
              <a:effectLst/>
              <a:latin typeface="Calibri"/>
              <a:ea typeface="Calibri"/>
              <a:cs typeface="Calibri"/>
              <a:sym typeface="Calibri"/>
            </a:endParaRPr>
          </a:p>
          <a:p>
            <a:pPr>
              <a:buFontTx/>
              <a:buChar char="-"/>
            </a:pPr>
            <a:endParaRPr lang="en-US" dirty="0">
              <a:effectLst/>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91756642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cap="none" dirty="0">
                <a:solidFill>
                  <a:schemeClr val="dk1"/>
                </a:solidFill>
                <a:effectLst/>
                <a:latin typeface="Calibri"/>
                <a:ea typeface="Calibri"/>
                <a:cs typeface="Calibri"/>
                <a:sym typeface="Calibri"/>
              </a:rPr>
              <a:t>A </a:t>
            </a:r>
            <a:r>
              <a:rPr lang="en-US" sz="1200" b="1" i="0" u="none" strike="noStrike" cap="none" dirty="0">
                <a:solidFill>
                  <a:schemeClr val="dk1"/>
                </a:solidFill>
                <a:effectLst/>
                <a:latin typeface="Calibri"/>
                <a:ea typeface="Calibri"/>
                <a:cs typeface="Calibri"/>
                <a:sym typeface="Calibri"/>
              </a:rPr>
              <a:t>database index</a:t>
            </a:r>
            <a:r>
              <a:rPr lang="en-US" sz="1200" b="0" i="0" u="none" strike="noStrike" cap="none" dirty="0">
                <a:solidFill>
                  <a:schemeClr val="dk1"/>
                </a:solidFill>
                <a:effectLst/>
                <a:latin typeface="Calibri"/>
                <a:ea typeface="Calibri"/>
                <a:cs typeface="Calibri"/>
                <a:sym typeface="Calibri"/>
              </a:rPr>
              <a:t> is a </a:t>
            </a:r>
            <a:r>
              <a:rPr lang="en-US" sz="1200" b="0" i="0" u="none" strike="noStrike" cap="none" dirty="0">
                <a:solidFill>
                  <a:schemeClr val="dk1"/>
                </a:solidFill>
                <a:effectLst/>
                <a:latin typeface="Calibri"/>
                <a:ea typeface="Calibri"/>
                <a:cs typeface="Calibri"/>
                <a:sym typeface="Calibri"/>
                <a:hlinkClick r:id="rId3" tooltip="Data structure"/>
              </a:rPr>
              <a:t>data structure</a:t>
            </a:r>
            <a:r>
              <a:rPr lang="en-US" sz="1200" b="0" i="0" u="none" strike="noStrike" cap="none" dirty="0">
                <a:solidFill>
                  <a:schemeClr val="dk1"/>
                </a:solidFill>
                <a:effectLst/>
                <a:latin typeface="Calibri"/>
                <a:ea typeface="Calibri"/>
                <a:cs typeface="Calibri"/>
                <a:sym typeface="Calibri"/>
              </a:rPr>
              <a:t> that improves the speed of data retrieval operations on a </a:t>
            </a:r>
            <a:r>
              <a:rPr lang="en-US" sz="1200" b="0" i="0" u="none" strike="noStrike" cap="none" dirty="0">
                <a:solidFill>
                  <a:schemeClr val="dk1"/>
                </a:solidFill>
                <a:effectLst/>
                <a:latin typeface="Calibri"/>
                <a:ea typeface="Calibri"/>
                <a:cs typeface="Calibri"/>
                <a:sym typeface="Calibri"/>
                <a:hlinkClick r:id="rId4" tooltip="Table (database)"/>
              </a:rPr>
              <a:t>database table</a:t>
            </a:r>
            <a:r>
              <a:rPr lang="en-US" sz="1200" b="0" i="0" u="none" strike="noStrike" cap="none" dirty="0">
                <a:solidFill>
                  <a:schemeClr val="dk1"/>
                </a:solidFill>
                <a:effectLst/>
                <a:latin typeface="Calibri"/>
                <a:ea typeface="Calibri"/>
                <a:cs typeface="Calibri"/>
                <a:sym typeface="Calibri"/>
              </a:rPr>
              <a:t> at the cost of additional writes and storage space to maintain the index data structure</a:t>
            </a:r>
          </a:p>
          <a:p>
            <a:endParaRPr lang="en-US" sz="1200" b="0" i="0" u="none" strike="noStrike" cap="none" dirty="0">
              <a:solidFill>
                <a:schemeClr val="dk1"/>
              </a:solidFill>
              <a:effectLst/>
              <a:latin typeface="Calibri"/>
              <a:cs typeface="Calibri"/>
              <a:sym typeface="Calibri"/>
            </a:endParaRPr>
          </a:p>
          <a:p>
            <a:r>
              <a:rPr lang="en-US" sz="1200" b="0" i="0" u="none" strike="noStrike" cap="none" dirty="0">
                <a:solidFill>
                  <a:schemeClr val="dk1"/>
                </a:solidFill>
                <a:effectLst/>
                <a:latin typeface="Calibri"/>
                <a:cs typeface="Calibri"/>
                <a:sym typeface="Calibri"/>
              </a:rPr>
              <a:t>This is great and all but as you all should know from your snowflake class this is of the past! </a:t>
            </a:r>
          </a:p>
          <a:p>
            <a:endParaRPr lang="en-US" sz="1200" b="0" i="0" u="none" strike="noStrike" cap="none" dirty="0">
              <a:solidFill>
                <a:schemeClr val="dk1"/>
              </a:solidFill>
              <a:effectLst/>
              <a:latin typeface="Calibri"/>
              <a:cs typeface="Calibri"/>
              <a:sym typeface="Calibri"/>
            </a:endParaRPr>
          </a:p>
          <a:p>
            <a:r>
              <a:rPr lang="en-US" sz="1200" b="0" i="0" u="none" strike="noStrike" cap="none" dirty="0">
                <a:solidFill>
                  <a:schemeClr val="dk1"/>
                </a:solidFill>
                <a:effectLst/>
                <a:latin typeface="Calibri"/>
                <a:cs typeface="Calibri"/>
                <a:sym typeface="Calibri"/>
              </a:rPr>
              <a:t>How does snowflake handle this </a:t>
            </a:r>
          </a:p>
          <a:p>
            <a:r>
              <a:rPr lang="en-US" sz="1200" b="0" i="0" u="none" strike="noStrike" cap="none" dirty="0">
                <a:solidFill>
                  <a:schemeClr val="dk1"/>
                </a:solidFill>
                <a:effectLst/>
                <a:latin typeface="Calibri"/>
                <a:cs typeface="Calibri"/>
                <a:sym typeface="Calibri"/>
              </a:rPr>
              <a:t>The future is snow … ok micro partitions  </a:t>
            </a:r>
          </a:p>
          <a:p>
            <a:endParaRPr lang="en-US" sz="1200" b="0" i="0" u="none" strike="noStrike" cap="none" dirty="0">
              <a:solidFill>
                <a:schemeClr val="dk1"/>
              </a:solidFill>
              <a:effectLst/>
              <a:latin typeface="Calibri"/>
              <a:cs typeface="Calibri"/>
              <a:sym typeface="Calibri"/>
            </a:endParaRPr>
          </a:p>
          <a:p>
            <a:r>
              <a:rPr lang="en-US" sz="1200" b="0" i="0" u="none" strike="noStrike" cap="none" dirty="0">
                <a:solidFill>
                  <a:schemeClr val="dk1"/>
                </a:solidFill>
                <a:effectLst/>
                <a:latin typeface="Calibri"/>
                <a:cs typeface="Calibri"/>
                <a:sym typeface="Calibri"/>
              </a:rPr>
              <a:t>INDEX Loading: Might be worth including a note on why indexes can bite you (</a:t>
            </a:r>
            <a:r>
              <a:rPr lang="en-US" sz="1200" b="0" i="0" u="none" strike="noStrike" cap="none" dirty="0" err="1">
                <a:solidFill>
                  <a:schemeClr val="dk1"/>
                </a:solidFill>
                <a:effectLst/>
                <a:latin typeface="Calibri"/>
                <a:cs typeface="Calibri"/>
                <a:sym typeface="Calibri"/>
              </a:rPr>
              <a:t>i.e</a:t>
            </a:r>
            <a:r>
              <a:rPr lang="en-US" sz="1200" b="0" i="0" u="none" strike="noStrike" cap="none" dirty="0">
                <a:solidFill>
                  <a:schemeClr val="dk1"/>
                </a:solidFill>
                <a:effectLst/>
                <a:latin typeface="Calibri"/>
                <a:cs typeface="Calibri"/>
                <a:sym typeface="Calibri"/>
              </a:rPr>
              <a:t>: if you index every row you will</a:t>
            </a:r>
          </a:p>
          <a:p>
            <a:r>
              <a:rPr lang="en-US" sz="1200" b="0" i="0" u="none" strike="noStrike" cap="none" dirty="0">
                <a:solidFill>
                  <a:schemeClr val="dk1"/>
                </a:solidFill>
                <a:effectLst/>
                <a:latin typeface="Calibri"/>
                <a:cs typeface="Calibri"/>
                <a:sym typeface="Calibri"/>
              </a:rPr>
              <a:t>WRECK your insert/update but SELECT will be very fast)</a:t>
            </a:r>
          </a:p>
          <a:p>
            <a:endParaRPr lang="en-US" sz="1200" b="0" i="0" u="none" strike="noStrike" cap="none" dirty="0">
              <a:solidFill>
                <a:schemeClr val="dk1"/>
              </a:solidFill>
              <a:effectLst/>
              <a:latin typeface="Calibri"/>
              <a:cs typeface="Calibri"/>
              <a:sym typeface="Calibri"/>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15376085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u="none" strike="noStrike" cap="none" dirty="0">
                <a:solidFill>
                  <a:schemeClr val="dk1"/>
                </a:solidFill>
                <a:effectLst/>
                <a:latin typeface="Calibri"/>
                <a:ea typeface="Calibri"/>
                <a:cs typeface="Calibri"/>
                <a:sym typeface="Calibri"/>
              </a:rPr>
              <a:t>Kimball vs </a:t>
            </a:r>
            <a:r>
              <a:rPr lang="en-US" sz="1200" b="0" i="0" u="none" strike="noStrike" cap="none" dirty="0" err="1">
                <a:solidFill>
                  <a:schemeClr val="dk1"/>
                </a:solidFill>
                <a:effectLst/>
                <a:latin typeface="Calibri"/>
                <a:ea typeface="Calibri"/>
                <a:cs typeface="Calibri"/>
                <a:sym typeface="Calibri"/>
              </a:rPr>
              <a:t>Inmon</a:t>
            </a:r>
            <a:r>
              <a:rPr lang="en-US" sz="1200" b="0" i="0" u="none" strike="noStrike" cap="none" dirty="0">
                <a:solidFill>
                  <a:schemeClr val="dk1"/>
                </a:solidFill>
                <a:effectLst/>
                <a:latin typeface="Calibri"/>
                <a:ea typeface="Calibri"/>
                <a:cs typeface="Calibri"/>
                <a:sym typeface="Calibri"/>
              </a:rPr>
              <a:t> in data warehouse architecture</a:t>
            </a:r>
          </a:p>
          <a:p>
            <a:pPr fontAlgn="base"/>
            <a:r>
              <a:rPr lang="en-US" sz="1200" b="0" i="0" u="none" strike="noStrike" cap="none" dirty="0">
                <a:solidFill>
                  <a:schemeClr val="dk1"/>
                </a:solidFill>
                <a:effectLst/>
                <a:latin typeface="Calibri"/>
                <a:ea typeface="Calibri"/>
                <a:cs typeface="Calibri"/>
                <a:sym typeface="Calibri"/>
              </a:rPr>
              <a:t>Both Kimball and </a:t>
            </a:r>
            <a:r>
              <a:rPr lang="en-US" sz="1200" b="0" i="0" u="none" strike="noStrike" cap="none" dirty="0" err="1">
                <a:solidFill>
                  <a:schemeClr val="dk1"/>
                </a:solidFill>
                <a:effectLst/>
                <a:latin typeface="Calibri"/>
                <a:ea typeface="Calibri"/>
                <a:cs typeface="Calibri"/>
                <a:sym typeface="Calibri"/>
              </a:rPr>
              <a:t>Inmon’s</a:t>
            </a:r>
            <a:r>
              <a:rPr lang="en-US" sz="1200" b="0" i="0" u="none" strike="noStrike" cap="none" dirty="0">
                <a:solidFill>
                  <a:schemeClr val="dk1"/>
                </a:solidFill>
                <a:effectLst/>
                <a:latin typeface="Calibri"/>
                <a:ea typeface="Calibri"/>
                <a:cs typeface="Calibri"/>
                <a:sym typeface="Calibri"/>
              </a:rPr>
              <a:t> architectures share a same common feature that each has a single integrated repository of atomic data. In </a:t>
            </a:r>
            <a:r>
              <a:rPr lang="en-US" sz="1200" b="0" i="0" u="none" strike="noStrike" cap="none" dirty="0" err="1">
                <a:solidFill>
                  <a:schemeClr val="dk1"/>
                </a:solidFill>
                <a:effectLst/>
                <a:latin typeface="Calibri"/>
                <a:ea typeface="Calibri"/>
                <a:cs typeface="Calibri"/>
                <a:sym typeface="Calibri"/>
              </a:rPr>
              <a:t>Inmon’s</a:t>
            </a:r>
            <a:r>
              <a:rPr lang="en-US" sz="1200" b="0" i="0" u="none" strike="noStrike" cap="none" dirty="0">
                <a:solidFill>
                  <a:schemeClr val="dk1"/>
                </a:solidFill>
                <a:effectLst/>
                <a:latin typeface="Calibri"/>
                <a:ea typeface="Calibri"/>
                <a:cs typeface="Calibri"/>
                <a:sym typeface="Calibri"/>
              </a:rPr>
              <a:t> architecture, it is called </a:t>
            </a:r>
            <a:r>
              <a:rPr lang="en-US" sz="1200" b="0" i="1" u="none" strike="noStrike" cap="none" dirty="0">
                <a:solidFill>
                  <a:schemeClr val="dk1"/>
                </a:solidFill>
                <a:effectLst/>
                <a:latin typeface="Calibri"/>
                <a:ea typeface="Calibri"/>
                <a:cs typeface="Calibri"/>
                <a:sym typeface="Calibri"/>
              </a:rPr>
              <a:t>enterprise data warehouse.</a:t>
            </a:r>
            <a:r>
              <a:rPr lang="en-US" sz="1200" b="0" i="0" u="none" strike="noStrike" cap="none" dirty="0">
                <a:solidFill>
                  <a:schemeClr val="dk1"/>
                </a:solidFill>
                <a:effectLst/>
                <a:latin typeface="Calibri"/>
                <a:ea typeface="Calibri"/>
                <a:cs typeface="Calibri"/>
                <a:sym typeface="Calibri"/>
              </a:rPr>
              <a:t> And in Kimball’s architecture, it is known as the </a:t>
            </a:r>
            <a:r>
              <a:rPr lang="en-US" sz="1200" b="0" i="1" u="none" strike="noStrike" cap="none" dirty="0">
                <a:solidFill>
                  <a:schemeClr val="dk1"/>
                </a:solidFill>
                <a:effectLst/>
                <a:latin typeface="Calibri"/>
                <a:ea typeface="Calibri"/>
                <a:cs typeface="Calibri"/>
                <a:sym typeface="Calibri"/>
              </a:rPr>
              <a:t>dimensional data warehouse</a:t>
            </a:r>
            <a:r>
              <a:rPr lang="en-US" sz="1200" b="0" i="0" u="none" strike="noStrike" cap="none" dirty="0">
                <a:solidFill>
                  <a:schemeClr val="dk1"/>
                </a:solidFill>
                <a:effectLst/>
                <a:latin typeface="Calibri"/>
                <a:ea typeface="Calibri"/>
                <a:cs typeface="Calibri"/>
                <a:sym typeface="Calibri"/>
              </a:rPr>
              <a:t>. Both architectures have an enterprise focus that supports information analysis across the organization. This approach enables to address the business requirements not only within a subject area but also across subject areas.</a:t>
            </a:r>
          </a:p>
          <a:p>
            <a:br>
              <a:rPr lang="en-US" dirty="0"/>
            </a:br>
            <a:r>
              <a:rPr lang="en-US" sz="1200" b="0" i="0" u="none" strike="noStrike" cap="none" dirty="0">
                <a:solidFill>
                  <a:schemeClr val="dk1"/>
                </a:solidFill>
                <a:effectLst/>
                <a:latin typeface="Calibri"/>
                <a:ea typeface="Calibri"/>
                <a:cs typeface="Calibri"/>
                <a:sym typeface="Calibri"/>
              </a:rPr>
              <a:t>Kimball uses the dimensional model such as star schemas or snowflakes to organize the data in </a:t>
            </a:r>
            <a:r>
              <a:rPr lang="en-US" sz="1200" b="0" i="1" u="none" strike="noStrike" cap="none" dirty="0">
                <a:solidFill>
                  <a:schemeClr val="dk1"/>
                </a:solidFill>
                <a:effectLst/>
                <a:latin typeface="Calibri"/>
                <a:ea typeface="Calibri"/>
                <a:cs typeface="Calibri"/>
                <a:sym typeface="Calibri"/>
              </a:rPr>
              <a:t>dimensional data warehouse</a:t>
            </a:r>
            <a:r>
              <a:rPr lang="en-US" sz="1200" b="0" i="0" u="none" strike="noStrike" cap="none" dirty="0">
                <a:solidFill>
                  <a:schemeClr val="dk1"/>
                </a:solidFill>
                <a:effectLst/>
                <a:latin typeface="Calibri"/>
                <a:ea typeface="Calibri"/>
                <a:cs typeface="Calibri"/>
                <a:sym typeface="Calibri"/>
              </a:rPr>
              <a:t> while </a:t>
            </a:r>
            <a:r>
              <a:rPr lang="en-US" sz="1200" b="0" i="0" u="none" strike="noStrike" cap="none" dirty="0" err="1">
                <a:solidFill>
                  <a:schemeClr val="dk1"/>
                </a:solidFill>
                <a:effectLst/>
                <a:latin typeface="Calibri"/>
                <a:ea typeface="Calibri"/>
                <a:cs typeface="Calibri"/>
                <a:sym typeface="Calibri"/>
              </a:rPr>
              <a:t>Inmon</a:t>
            </a:r>
            <a:r>
              <a:rPr lang="en-US" sz="1200" b="0" i="0" u="none" strike="noStrike" cap="none" dirty="0">
                <a:solidFill>
                  <a:schemeClr val="dk1"/>
                </a:solidFill>
                <a:effectLst/>
                <a:latin typeface="Calibri"/>
                <a:ea typeface="Calibri"/>
                <a:cs typeface="Calibri"/>
                <a:sym typeface="Calibri"/>
              </a:rPr>
              <a:t> uses ER model in enterprise data warehouse. </a:t>
            </a:r>
            <a:r>
              <a:rPr lang="en-US" sz="1200" b="0" i="0" u="none" strike="noStrike" cap="none" dirty="0" err="1">
                <a:solidFill>
                  <a:schemeClr val="dk1"/>
                </a:solidFill>
                <a:effectLst/>
                <a:latin typeface="Calibri"/>
                <a:ea typeface="Calibri"/>
                <a:cs typeface="Calibri"/>
                <a:sym typeface="Calibri"/>
              </a:rPr>
              <a:t>Inmon</a:t>
            </a:r>
            <a:r>
              <a:rPr lang="en-US" sz="1200" b="0" i="0" u="none" strike="noStrike" cap="none" dirty="0">
                <a:solidFill>
                  <a:schemeClr val="dk1"/>
                </a:solidFill>
                <a:effectLst/>
                <a:latin typeface="Calibri"/>
                <a:ea typeface="Calibri"/>
                <a:cs typeface="Calibri"/>
                <a:sym typeface="Calibri"/>
              </a:rPr>
              <a:t> only uses dimensional model for data marts only while Kimball uses it for all data</a:t>
            </a:r>
          </a:p>
          <a:p>
            <a:endParaRPr lang="en-US" sz="1200" b="0" i="0" u="none" strike="noStrike" cap="none" dirty="0">
              <a:solidFill>
                <a:schemeClr val="dk1"/>
              </a:solidFill>
              <a:effectLst/>
              <a:latin typeface="Calibri"/>
              <a:cs typeface="Calibri"/>
              <a:sym typeface="Calibri"/>
            </a:endParaRPr>
          </a:p>
          <a:p>
            <a:r>
              <a:rPr lang="en-US" sz="1200" b="0" i="0" u="none" strike="noStrike" cap="none" dirty="0" err="1">
                <a:solidFill>
                  <a:schemeClr val="dk1"/>
                </a:solidFill>
                <a:effectLst/>
                <a:latin typeface="Calibri"/>
                <a:ea typeface="Calibri"/>
                <a:cs typeface="Calibri"/>
                <a:sym typeface="Calibri"/>
              </a:rPr>
              <a:t>Inmon</a:t>
            </a:r>
            <a:r>
              <a:rPr lang="en-US" sz="1200" b="0" i="0" u="none" strike="noStrike" cap="none" dirty="0">
                <a:solidFill>
                  <a:schemeClr val="dk1"/>
                </a:solidFill>
                <a:effectLst/>
                <a:latin typeface="Calibri"/>
                <a:ea typeface="Calibri"/>
                <a:cs typeface="Calibri"/>
                <a:sym typeface="Calibri"/>
              </a:rPr>
              <a:t> uses data marts as physical separation from enterprise data warehouse and they are built for departmental uses. While in Kimball’s architecture, it is unnecessary to separate the data marts from the dimensional data warehouse.</a:t>
            </a:r>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2057965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a:defRPr sz="1400"/>
            </a:pPr>
            <a:r>
              <a:rPr lang="en-US" dirty="0"/>
              <a:t>Areas of DevelopIntelligence expertise</a:t>
            </a:r>
          </a:p>
          <a:p>
            <a:pPr marL="231082" indent="-231082">
              <a:buSzPct val="100000"/>
              <a:buChar char="-"/>
              <a:defRPr sz="1400"/>
            </a:pPr>
            <a:r>
              <a:rPr lang="en-US" dirty="0"/>
              <a:t>DevOps: Ansible / Jenkins</a:t>
            </a:r>
          </a:p>
          <a:p>
            <a:pPr marL="231082" indent="-231082">
              <a:buSzPct val="100000"/>
              <a:buChar char="-"/>
              <a:defRPr sz="1400"/>
            </a:pPr>
            <a:r>
              <a:rPr lang="en-US" dirty="0" err="1"/>
              <a:t>BigData</a:t>
            </a:r>
            <a:r>
              <a:rPr lang="en-US" dirty="0"/>
              <a:t>: Hadoop / Cassandra / Spark</a:t>
            </a:r>
          </a:p>
          <a:p>
            <a:pPr marL="231082" indent="-231082">
              <a:buSzPct val="100000"/>
              <a:buChar char="-"/>
              <a:defRPr sz="1400"/>
            </a:pPr>
            <a:r>
              <a:rPr lang="en-US" dirty="0"/>
              <a:t>Machine Learning</a:t>
            </a:r>
          </a:p>
          <a:p>
            <a:pPr marL="231082" indent="-231082">
              <a:buSzPct val="100000"/>
              <a:buChar char="-"/>
              <a:defRPr sz="1400"/>
            </a:pPr>
            <a:r>
              <a:rPr lang="en-US" dirty="0"/>
              <a:t>Front-end: React / Angular</a:t>
            </a:r>
          </a:p>
          <a:p>
            <a:pPr marL="231082" indent="-231082">
              <a:buSzPct val="100000"/>
              <a:buChar char="-"/>
              <a:defRPr sz="1400"/>
            </a:pPr>
            <a:r>
              <a:rPr lang="en-US" dirty="0"/>
              <a:t>Cloud: AWS / Azure / Google Cloud</a:t>
            </a:r>
          </a:p>
          <a:p>
            <a:pPr>
              <a:defRPr sz="1400"/>
            </a:pPr>
            <a:r>
              <a:rPr lang="en-US" dirty="0"/>
              <a:t>- Started as a Java shop -&gt; keep growing -&gt; haven’t looked back</a:t>
            </a:r>
          </a:p>
          <a:p>
            <a:pPr>
              <a:defRPr sz="1400"/>
            </a:pPr>
            <a:r>
              <a:rPr lang="en-US" dirty="0"/>
              <a:t>- Our specialty is hiring expert practitioners that can come alongside teams and teach them how to move forward</a:t>
            </a:r>
          </a:p>
          <a:p>
            <a:pPr marL="0" lvl="0" indent="0" algn="l" rtl="0">
              <a:spcBef>
                <a:spcPts val="0"/>
              </a:spcBef>
              <a:spcAft>
                <a:spcPts val="0"/>
              </a:spcAft>
              <a:buNone/>
            </a:pPr>
            <a:endParaRPr dirty="0"/>
          </a:p>
        </p:txBody>
      </p:sp>
      <p:sp>
        <p:nvSpPr>
          <p:cNvPr id="87" name="Google Shape;87;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0" i="0" u="none" strike="noStrike" cap="none" dirty="0">
                <a:solidFill>
                  <a:schemeClr val="dk1"/>
                </a:solidFill>
                <a:effectLst/>
                <a:latin typeface="Calibri"/>
                <a:ea typeface="Calibri"/>
                <a:cs typeface="Calibri"/>
                <a:sym typeface="Calibri"/>
              </a:rPr>
              <a:t>These attributes are designed to serve two critical purposes: query constraining and/or filtering, and query result set labeling.</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b="0" i="0" u="none" strike="noStrike" cap="none" dirty="0">
              <a:solidFill>
                <a:schemeClr val="dk1"/>
              </a:solidFill>
              <a:effectLst/>
              <a:latin typeface="Calibri"/>
              <a:ea typeface="Calibri"/>
              <a:cs typeface="Calibri"/>
              <a:sym typeface="Calibri"/>
            </a:endParaRP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0" i="0" u="none" strike="noStrike" cap="none" dirty="0">
                <a:solidFill>
                  <a:schemeClr val="dk1"/>
                </a:solidFill>
                <a:effectLst/>
                <a:latin typeface="Calibri"/>
                <a:ea typeface="Calibri"/>
                <a:cs typeface="Calibri"/>
                <a:sym typeface="Calibri"/>
              </a:rPr>
              <a:t>Types of facts </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200" b="0" i="0" u="none" strike="noStrike" cap="none" dirty="0">
                <a:solidFill>
                  <a:schemeClr val="dk1"/>
                </a:solidFill>
                <a:effectLst/>
                <a:latin typeface="Calibri"/>
                <a:ea typeface="Calibri"/>
                <a:cs typeface="Calibri"/>
                <a:sym typeface="Calibri"/>
              </a:rPr>
              <a:t>Additive – measures should be added to all dimensions </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200" b="0" i="0" u="none" strike="noStrike" cap="none" dirty="0">
                <a:solidFill>
                  <a:schemeClr val="dk1"/>
                </a:solidFill>
                <a:effectLst/>
                <a:latin typeface="Calibri"/>
                <a:ea typeface="Calibri"/>
                <a:cs typeface="Calibri"/>
                <a:sym typeface="Calibri"/>
              </a:rPr>
              <a:t>Semi- additive – measures may be added to some dimensions but not with others</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200" b="0" i="0" u="none" strike="noStrike" cap="none" dirty="0">
                <a:solidFill>
                  <a:schemeClr val="dk1"/>
                </a:solidFill>
                <a:effectLst/>
                <a:latin typeface="Calibri"/>
                <a:ea typeface="Calibri"/>
                <a:cs typeface="Calibri"/>
                <a:sym typeface="Calibri"/>
              </a:rPr>
              <a:t>Non-additive – it stores some basic unit of measurement of business process </a:t>
            </a:r>
          </a:p>
          <a:p>
            <a:pPr marL="914400" marR="0" lvl="1" indent="-2286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200" b="0" i="0" u="none" strike="noStrike" cap="none" dirty="0">
                <a:solidFill>
                  <a:schemeClr val="dk1"/>
                </a:solidFill>
                <a:effectLst/>
                <a:latin typeface="Calibri"/>
                <a:ea typeface="Calibri"/>
                <a:cs typeface="Calibri"/>
                <a:sym typeface="Calibri"/>
              </a:rPr>
              <a:t>Sales</a:t>
            </a:r>
          </a:p>
          <a:p>
            <a:pPr marL="914400" marR="0" lvl="1" indent="-2286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200" b="0" i="0" u="none" strike="noStrike" cap="none" dirty="0">
                <a:solidFill>
                  <a:schemeClr val="dk1"/>
                </a:solidFill>
                <a:effectLst/>
                <a:latin typeface="Calibri"/>
                <a:ea typeface="Calibri"/>
                <a:cs typeface="Calibri"/>
                <a:sym typeface="Calibri"/>
              </a:rPr>
              <a:t>Phone calls</a:t>
            </a:r>
          </a:p>
          <a:p>
            <a:pPr marL="914400" marR="0" lvl="1" indent="-2286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200" b="0" i="0" u="none" strike="noStrike" cap="none" dirty="0">
                <a:solidFill>
                  <a:schemeClr val="dk1"/>
                </a:solidFill>
                <a:effectLst/>
                <a:latin typeface="Calibri"/>
                <a:ea typeface="Calibri"/>
                <a:cs typeface="Calibri"/>
                <a:sym typeface="Calibri"/>
              </a:rPr>
              <a:t>Orders </a:t>
            </a:r>
          </a:p>
          <a:p>
            <a:endParaRPr lang="en-US" dirty="0"/>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25679198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Maybe make this into a white board session  or min lab </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66746127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cap="none" dirty="0">
                <a:solidFill>
                  <a:schemeClr val="dk1"/>
                </a:solidFill>
                <a:effectLst/>
                <a:latin typeface="Calibri"/>
                <a:ea typeface="Calibri"/>
                <a:cs typeface="Calibri"/>
                <a:sym typeface="Calibri"/>
              </a:rPr>
              <a:t>date dimension is </a:t>
            </a:r>
            <a:r>
              <a:rPr lang="en-US" sz="1200" b="0" i="0" u="none" strike="noStrike" cap="none" dirty="0" err="1">
                <a:solidFill>
                  <a:schemeClr val="dk1"/>
                </a:solidFill>
                <a:effectLst/>
                <a:latin typeface="Calibri"/>
                <a:ea typeface="Calibri"/>
                <a:cs typeface="Calibri"/>
                <a:sym typeface="Calibri"/>
              </a:rPr>
              <a:t>snowflaked</a:t>
            </a:r>
            <a:r>
              <a:rPr lang="en-US" sz="1200" b="0" i="0" u="none" strike="noStrike" cap="none" dirty="0">
                <a:solidFill>
                  <a:schemeClr val="dk1"/>
                </a:solidFill>
                <a:effectLst/>
                <a:latin typeface="Calibri"/>
                <a:ea typeface="Calibri"/>
                <a:cs typeface="Calibri"/>
                <a:sym typeface="Calibri"/>
              </a:rPr>
              <a:t> into day, month, and year and a monthly aggregate is built, that existing month dimension can easily be used by the aggregate table</a:t>
            </a:r>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14905275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cap="none" dirty="0">
                <a:solidFill>
                  <a:schemeClr val="dk1"/>
                </a:solidFill>
                <a:effectLst/>
                <a:latin typeface="Calibri"/>
                <a:ea typeface="Calibri"/>
                <a:cs typeface="Calibri"/>
                <a:sym typeface="Calibri"/>
              </a:rPr>
              <a:t>Every organization would like to have all the data clean, but most of them are not ready to pay to wait or not ready to wait. To clean it all would simply take too long, so it is better not to try to cleanse all the data</a:t>
            </a:r>
            <a:r>
              <a:rPr lang="en-US" dirty="0">
                <a:effectLst/>
              </a:rPr>
              <a:t> </a:t>
            </a:r>
          </a:p>
          <a:p>
            <a:endParaRPr lang="en-US" dirty="0">
              <a:effectLst/>
            </a:endParaRP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0" i="0" u="none" strike="noStrike" cap="none" dirty="0">
                <a:solidFill>
                  <a:schemeClr val="dk1"/>
                </a:solidFill>
                <a:effectLst/>
                <a:latin typeface="Calibri"/>
                <a:ea typeface="Calibri"/>
                <a:cs typeface="Calibri"/>
                <a:sym typeface="Calibri"/>
              </a:rPr>
              <a:t>Always plan to clean something because the biggest reason for building the Data Warehouse is to offer cleaner and more reliable data.</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b="0" i="0" u="none" strike="noStrike" cap="none" dirty="0">
              <a:solidFill>
                <a:schemeClr val="dk1"/>
              </a:solidFill>
              <a:effectLst/>
              <a:latin typeface="Calibri"/>
              <a:ea typeface="Calibri"/>
              <a:cs typeface="Calibri"/>
              <a:sym typeface="Calibri"/>
            </a:endParaRP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0" i="0" u="none" strike="noStrike" cap="none" dirty="0">
                <a:solidFill>
                  <a:schemeClr val="dk1"/>
                </a:solidFill>
                <a:effectLst/>
                <a:latin typeface="Calibri"/>
                <a:ea typeface="Calibri"/>
                <a:cs typeface="Calibri"/>
                <a:sym typeface="Calibri"/>
              </a:rPr>
              <a:t>Before cleansing all the dirty data, it is important for you to determine the cleansing cost for every dirty data element</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b="0" i="0" u="none" strike="noStrike" cap="none" dirty="0">
              <a:solidFill>
                <a:schemeClr val="dk1"/>
              </a:solidFill>
              <a:effectLst/>
              <a:latin typeface="Calibri"/>
              <a:ea typeface="Calibri"/>
              <a:cs typeface="Calibri"/>
              <a:sym typeface="Calibri"/>
            </a:endParaRP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0" i="0" u="none" strike="noStrike" cap="none" dirty="0">
                <a:solidFill>
                  <a:schemeClr val="dk1"/>
                </a:solidFill>
                <a:effectLst/>
                <a:latin typeface="Calibri"/>
                <a:ea typeface="Calibri"/>
                <a:cs typeface="Calibri"/>
                <a:sym typeface="Calibri"/>
              </a:rPr>
              <a:t>To reduce storage costs, store summarized data</a:t>
            </a:r>
            <a:r>
              <a:rPr lang="en-US" dirty="0">
                <a:effectLst/>
              </a:rPr>
              <a:t> </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b="0" i="0" u="none" strike="noStrike" cap="none" dirty="0">
              <a:solidFill>
                <a:schemeClr val="dk1"/>
              </a:solidFill>
              <a:effectLst/>
              <a:latin typeface="Calibri"/>
              <a:ea typeface="Calibri"/>
              <a:cs typeface="Calibri"/>
              <a:sym typeface="Calibri"/>
            </a:endParaRP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b="0" i="0" u="none" strike="noStrike" cap="none" dirty="0">
              <a:solidFill>
                <a:schemeClr val="dk1"/>
              </a:solidFill>
              <a:effectLst/>
              <a:latin typeface="Calibri"/>
              <a:ea typeface="Calibri"/>
              <a:cs typeface="Calibri"/>
              <a:sym typeface="Calibri"/>
            </a:endParaRP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b="0" i="0" u="none" strike="noStrike" cap="none" dirty="0">
              <a:solidFill>
                <a:schemeClr val="dk1"/>
              </a:solidFill>
              <a:effectLst/>
              <a:latin typeface="Calibri"/>
              <a:ea typeface="Calibri"/>
              <a:cs typeface="Calibri"/>
              <a:sym typeface="Calibri"/>
            </a:endParaRPr>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63041556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77336436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Take a data set how would you set up the Schemas</a:t>
            </a:r>
          </a:p>
        </p:txBody>
      </p:sp>
      <p:sp>
        <p:nvSpPr>
          <p:cNvPr id="4" name="Slide Number Placeholder 3"/>
          <p:cNvSpPr>
            <a:spLocks noGrp="1"/>
          </p:cNvSpPr>
          <p:nvPr>
            <p:ph type="sldNum" sz="quarter" idx="5"/>
          </p:nvPr>
        </p:nvSpPr>
        <p:spPr/>
        <p:txBody>
          <a:bodyPr/>
          <a:lstStyle/>
          <a:p>
            <a:fld id="{508CA472-7F2E-4E76-B936-E2F0FA71052E}" type="slidenum">
              <a:rPr lang="en-US" smtClean="0"/>
              <a:t>38</a:t>
            </a:fld>
            <a:endParaRPr lang="en-US"/>
          </a:p>
        </p:txBody>
      </p:sp>
    </p:spTree>
    <p:extLst>
      <p:ext uri="{BB962C8B-B14F-4D97-AF65-F5344CB8AC3E}">
        <p14:creationId xmlns:p14="http://schemas.microsoft.com/office/powerpoint/2010/main" val="213027935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20048506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Recursive acronym YMAL refers to itself in it</a:t>
            </a:r>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41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6165454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5664aa0a29_0_1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4" name="Google Shape;94;g5664aa0a29_0_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4" name="Google Shape;114;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423001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8" name="Google Shape;108;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hear a little bit about the class. </a:t>
            </a:r>
          </a:p>
          <a:p>
            <a:pPr>
              <a:buFont typeface="Arial" panose="020B0604020202020204" pitchFamily="34" charset="0"/>
              <a:buChar char="•"/>
            </a:pPr>
            <a:r>
              <a:rPr lang="en-US" dirty="0"/>
              <a:t>Name </a:t>
            </a:r>
          </a:p>
          <a:p>
            <a:pPr>
              <a:buFont typeface="Arial" panose="020B0604020202020204" pitchFamily="34" charset="0"/>
              <a:buChar char="•"/>
            </a:pPr>
            <a:r>
              <a:rPr lang="en-US" dirty="0"/>
              <a:t>job title</a:t>
            </a:r>
          </a:p>
          <a:p>
            <a:pPr>
              <a:buFont typeface="Arial" panose="020B0604020202020204" pitchFamily="34" charset="0"/>
              <a:buChar char="•"/>
            </a:pPr>
            <a:r>
              <a:rPr lang="en-US" dirty="0"/>
              <a:t>experience</a:t>
            </a:r>
          </a:p>
          <a:p>
            <a:pPr>
              <a:buFont typeface="Arial" panose="020B0604020202020204" pitchFamily="34" charset="0"/>
              <a:buChar char="•"/>
            </a:pPr>
            <a:r>
              <a:rPr lang="en-US" dirty="0"/>
              <a:t>what you hope to gain from the class today?</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8486105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are the differences between a data engineer, data analyst and the new hot job data scientist</a:t>
            </a:r>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0999538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most essential fundamentals can be boiled down to 3 letters  ETL</a:t>
            </a:r>
          </a:p>
          <a:p>
            <a:endParaRPr lang="en-US" dirty="0"/>
          </a:p>
          <a:p>
            <a:r>
              <a:rPr lang="en-US" dirty="0"/>
              <a:t>Give me your 10 second spiel on each component</a:t>
            </a:r>
          </a:p>
          <a:p>
            <a:endParaRPr lang="en-US" dirty="0"/>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200" b="0" i="0" u="none" strike="noStrike" cap="none" dirty="0">
                <a:solidFill>
                  <a:schemeClr val="dk1"/>
                </a:solidFill>
                <a:effectLst/>
                <a:latin typeface="Calibri"/>
                <a:ea typeface="Calibri"/>
                <a:cs typeface="Calibri"/>
                <a:sym typeface="Calibri"/>
                <a:hlinkClick r:id="rId3" tooltip="Data extraction"/>
              </a:rPr>
              <a:t>Data extraction</a:t>
            </a:r>
            <a:r>
              <a:rPr lang="en-US" sz="1200" b="0" i="0" u="none" strike="noStrike" cap="none" dirty="0">
                <a:solidFill>
                  <a:schemeClr val="dk1"/>
                </a:solidFill>
                <a:effectLst/>
                <a:latin typeface="Calibri"/>
                <a:ea typeface="Calibri"/>
                <a:cs typeface="Calibri"/>
                <a:sym typeface="Calibri"/>
              </a:rPr>
              <a:t> involves extracting data from homogeneous or heterogeneous sources (taking multiple data sources that are all mixed up or all the same data from the same source) </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200" b="0" i="0" u="none" strike="noStrike" cap="none" dirty="0">
                <a:solidFill>
                  <a:schemeClr val="dk1"/>
                </a:solidFill>
                <a:effectLst/>
                <a:latin typeface="Calibri"/>
                <a:ea typeface="Calibri"/>
                <a:cs typeface="Calibri"/>
                <a:sym typeface="Calibri"/>
                <a:hlinkClick r:id="rId4" tooltip="Data transformation"/>
              </a:rPr>
              <a:t>Data transformation</a:t>
            </a:r>
            <a:r>
              <a:rPr lang="en-US" sz="1200" b="0" i="0" u="none" strike="noStrike" cap="none" dirty="0">
                <a:solidFill>
                  <a:schemeClr val="dk1"/>
                </a:solidFill>
                <a:effectLst/>
                <a:latin typeface="Calibri"/>
                <a:ea typeface="Calibri"/>
                <a:cs typeface="Calibri"/>
                <a:sym typeface="Calibri"/>
              </a:rPr>
              <a:t> processes data by </a:t>
            </a:r>
            <a:r>
              <a:rPr lang="en-US" sz="1200" b="0" i="0" u="none" strike="noStrike" cap="none" dirty="0">
                <a:solidFill>
                  <a:schemeClr val="dk1"/>
                </a:solidFill>
                <a:effectLst/>
                <a:latin typeface="Calibri"/>
                <a:ea typeface="Calibri"/>
                <a:cs typeface="Calibri"/>
                <a:sym typeface="Calibri"/>
                <a:hlinkClick r:id="rId5" tooltip="Data cleansing"/>
              </a:rPr>
              <a:t>data cleansing</a:t>
            </a:r>
            <a:r>
              <a:rPr lang="en-US" sz="1200" b="0" i="0" u="none" strike="noStrike" cap="none" dirty="0">
                <a:solidFill>
                  <a:schemeClr val="dk1"/>
                </a:solidFill>
                <a:effectLst/>
                <a:latin typeface="Calibri"/>
                <a:ea typeface="Calibri"/>
                <a:cs typeface="Calibri"/>
                <a:sym typeface="Calibri"/>
              </a:rPr>
              <a:t> and transforming them into a proper storage format/structure for the purposes of querying and analysis</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endParaRPr lang="en-US" sz="1200" b="0" i="0" u="none" strike="noStrike" cap="none" dirty="0">
              <a:solidFill>
                <a:schemeClr val="dk1"/>
              </a:solidFill>
              <a:effectLst/>
              <a:latin typeface="Calibri"/>
              <a:ea typeface="Calibri"/>
              <a:cs typeface="Calibri"/>
              <a:sym typeface="Calibri"/>
            </a:endParaRP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200" b="0" i="0" u="none" strike="noStrike" cap="none" dirty="0">
                <a:solidFill>
                  <a:schemeClr val="dk1"/>
                </a:solidFill>
                <a:effectLst/>
                <a:latin typeface="Calibri"/>
                <a:ea typeface="Calibri"/>
                <a:cs typeface="Calibri"/>
                <a:sym typeface="Calibri"/>
              </a:rPr>
              <a:t>Data Loading describes the insertion of data into the final target database (for your team) such as an </a:t>
            </a:r>
            <a:r>
              <a:rPr lang="en-US" sz="1200" b="0" i="0" u="none" strike="noStrike" cap="none" dirty="0">
                <a:solidFill>
                  <a:schemeClr val="dk1"/>
                </a:solidFill>
                <a:effectLst/>
                <a:latin typeface="Calibri"/>
                <a:ea typeface="Calibri"/>
                <a:cs typeface="Calibri"/>
                <a:sym typeface="Calibri"/>
                <a:hlinkClick r:id="rId6" tooltip="Operational data store"/>
              </a:rPr>
              <a:t>operational data store</a:t>
            </a:r>
            <a:r>
              <a:rPr lang="en-US" sz="1200" b="0" i="0" u="none" strike="noStrike" cap="none" dirty="0">
                <a:solidFill>
                  <a:schemeClr val="dk1"/>
                </a:solidFill>
                <a:effectLst/>
                <a:latin typeface="Calibri"/>
                <a:ea typeface="Calibri"/>
                <a:cs typeface="Calibri"/>
                <a:sym typeface="Calibri"/>
              </a:rPr>
              <a:t>, a </a:t>
            </a:r>
            <a:r>
              <a:rPr lang="en-US" sz="1200" b="0" i="0" u="none" strike="noStrike" cap="none" dirty="0">
                <a:solidFill>
                  <a:schemeClr val="dk1"/>
                </a:solidFill>
                <a:effectLst/>
                <a:latin typeface="Calibri"/>
                <a:ea typeface="Calibri"/>
                <a:cs typeface="Calibri"/>
                <a:sym typeface="Calibri"/>
                <a:hlinkClick r:id="rId7" tooltip="Data mart"/>
              </a:rPr>
              <a:t>data mart</a:t>
            </a:r>
            <a:r>
              <a:rPr lang="en-US" sz="1200" b="0" i="0" u="none" strike="noStrike" cap="none" dirty="0">
                <a:solidFill>
                  <a:schemeClr val="dk1"/>
                </a:solidFill>
                <a:effectLst/>
                <a:latin typeface="Calibri"/>
                <a:ea typeface="Calibri"/>
                <a:cs typeface="Calibri"/>
                <a:sym typeface="Calibri"/>
              </a:rPr>
              <a:t>, </a:t>
            </a:r>
            <a:r>
              <a:rPr lang="en-US" sz="1200" b="0" i="0" u="none" strike="noStrike" cap="none" dirty="0">
                <a:solidFill>
                  <a:schemeClr val="dk1"/>
                </a:solidFill>
                <a:effectLst/>
                <a:latin typeface="Calibri"/>
                <a:ea typeface="Calibri"/>
                <a:cs typeface="Calibri"/>
                <a:sym typeface="Calibri"/>
                <a:hlinkClick r:id="rId8" tooltip="Data lake"/>
              </a:rPr>
              <a:t>data lake</a:t>
            </a:r>
            <a:r>
              <a:rPr lang="en-US" sz="1200" b="0" i="0" u="none" strike="noStrike" cap="none" dirty="0">
                <a:solidFill>
                  <a:schemeClr val="dk1"/>
                </a:solidFill>
                <a:effectLst/>
                <a:latin typeface="Calibri"/>
                <a:ea typeface="Calibri"/>
                <a:cs typeface="Calibri"/>
                <a:sym typeface="Calibri"/>
              </a:rPr>
              <a:t> or a data warehouse</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endParaRPr lang="en-US" sz="1200" b="0" i="0" u="none" strike="noStrike" cap="none" dirty="0">
              <a:solidFill>
                <a:schemeClr val="dk1"/>
              </a:solidFill>
              <a:effectLst/>
              <a:latin typeface="Calibri"/>
              <a:ea typeface="Calibri"/>
              <a:cs typeface="Calibri"/>
              <a:sym typeface="Calibri"/>
            </a:endParaRP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endParaRPr lang="en-US" sz="1200" b="0" i="0" u="none" strike="noStrike" cap="none" dirty="0">
              <a:solidFill>
                <a:schemeClr val="dk1"/>
              </a:solidFill>
              <a:effectLst/>
              <a:latin typeface="Calibri"/>
              <a:ea typeface="Calibri"/>
              <a:cs typeface="Calibri"/>
              <a:sym typeface="Calibri"/>
            </a:endParaRP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200" b="0" i="0" u="none" strike="noStrike" cap="none" dirty="0">
                <a:solidFill>
                  <a:schemeClr val="dk1"/>
                </a:solidFill>
                <a:effectLst/>
                <a:latin typeface="Calibri"/>
                <a:ea typeface="Calibri"/>
                <a:cs typeface="Calibri"/>
                <a:sym typeface="Calibri"/>
              </a:rPr>
              <a:t>BUT WHY??? A few reasons …</a:t>
            </a:r>
          </a:p>
          <a:p>
            <a:r>
              <a:rPr lang="en-US" sz="1200" b="0" i="0" u="none" strike="noStrike" cap="none" dirty="0">
                <a:solidFill>
                  <a:schemeClr val="dk1"/>
                </a:solidFill>
                <a:effectLst/>
                <a:latin typeface="Calibri"/>
                <a:ea typeface="Calibri"/>
                <a:cs typeface="Calibri"/>
                <a:sym typeface="Calibri"/>
              </a:rPr>
              <a:t>OLTP (online transactional processing) </a:t>
            </a:r>
          </a:p>
          <a:p>
            <a:r>
              <a:rPr lang="en-US" sz="1200" b="0" i="0" u="none" strike="noStrike" cap="none" dirty="0">
                <a:solidFill>
                  <a:schemeClr val="dk1"/>
                </a:solidFill>
                <a:effectLst/>
                <a:latin typeface="Calibri"/>
                <a:ea typeface="Calibri"/>
                <a:cs typeface="Calibri"/>
                <a:sym typeface="Calibri"/>
              </a:rPr>
              <a:t>Not good at aggregates </a:t>
            </a:r>
          </a:p>
          <a:p>
            <a:r>
              <a:rPr lang="en-US" sz="1200" b="0" i="0" u="none" strike="noStrike" cap="none" dirty="0">
                <a:solidFill>
                  <a:schemeClr val="dk1"/>
                </a:solidFill>
                <a:effectLst/>
                <a:latin typeface="Calibri"/>
                <a:ea typeface="Calibri"/>
                <a:cs typeface="Calibri"/>
                <a:sym typeface="Calibri"/>
              </a:rPr>
              <a:t>OLAP (online analytical Processing) is complicated </a:t>
            </a:r>
          </a:p>
          <a:p>
            <a:r>
              <a:rPr lang="en-US" sz="1200" b="0" i="0" u="none" strike="noStrike" cap="none" dirty="0">
                <a:solidFill>
                  <a:schemeClr val="dk1"/>
                </a:solidFill>
                <a:effectLst/>
                <a:latin typeface="Calibri"/>
                <a:ea typeface="Calibri"/>
                <a:cs typeface="Calibri"/>
                <a:sym typeface="Calibri"/>
              </a:rPr>
              <a:t>Not designed to keep a history</a:t>
            </a:r>
          </a:p>
          <a:p>
            <a:r>
              <a:rPr lang="en-US" sz="1200" b="0" i="0" u="none" strike="noStrike" cap="none" dirty="0">
                <a:solidFill>
                  <a:schemeClr val="dk1"/>
                </a:solidFill>
                <a:effectLst/>
                <a:latin typeface="Calibri"/>
                <a:ea typeface="Calibri"/>
                <a:cs typeface="Calibri"/>
                <a:sym typeface="Calibri"/>
              </a:rPr>
              <a:t>As data grows we can tune separately </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endParaRPr lang="en-US" sz="1200" b="0" i="0" u="none" strike="noStrike" cap="none" dirty="0">
              <a:solidFill>
                <a:schemeClr val="dk1"/>
              </a:solidFill>
              <a:effectLst/>
              <a:latin typeface="Calibri"/>
              <a:ea typeface="Calibri"/>
              <a:cs typeface="Calibri"/>
              <a:sym typeface="Calibri"/>
            </a:endParaRPr>
          </a:p>
          <a:p>
            <a:endParaRPr lang="en-US" dirty="0"/>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65748670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13"/>
        <p:cNvGrpSpPr/>
        <p:nvPr/>
      </p:nvGrpSpPr>
      <p:grpSpPr>
        <a:xfrm>
          <a:off x="0" y="0"/>
          <a:ext cx="0" cy="0"/>
          <a:chOff x="0" y="0"/>
          <a:chExt cx="0" cy="0"/>
        </a:xfrm>
      </p:grpSpPr>
      <p:sp>
        <p:nvSpPr>
          <p:cNvPr id="14" name="Google Shape;14;p2"/>
          <p:cNvSpPr txBox="1">
            <a:spLocks noGrp="1"/>
          </p:cNvSpPr>
          <p:nvPr>
            <p:ph type="ctrTitle"/>
          </p:nvPr>
        </p:nvSpPr>
        <p:spPr>
          <a:xfrm>
            <a:off x="4886326" y="4135428"/>
            <a:ext cx="7305674" cy="952505"/>
          </a:xfrm>
          <a:prstGeom prst="rect">
            <a:avLst/>
          </a:prstGeom>
          <a:noFill/>
          <a:ln>
            <a:noFill/>
          </a:ln>
        </p:spPr>
        <p:txBody>
          <a:bodyPr spcFirstLastPara="1" wrap="square" lIns="0" tIns="0" rIns="91425" bIns="36000" anchor="ctr" anchorCtr="0"/>
          <a:lstStyle>
            <a:lvl1pPr lvl="0" algn="ctr">
              <a:lnSpc>
                <a:spcPct val="100000"/>
              </a:lnSpc>
              <a:spcBef>
                <a:spcPts val="0"/>
              </a:spcBef>
              <a:spcAft>
                <a:spcPts val="0"/>
              </a:spcAft>
              <a:buClr>
                <a:srgbClr val="233445"/>
              </a:buClr>
              <a:buSzPts val="3600"/>
              <a:buFont typeface="Helvetica Neue Light"/>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 name="Google Shape;15;p2"/>
          <p:cNvSpPr txBox="1">
            <a:spLocks noGrp="1"/>
          </p:cNvSpPr>
          <p:nvPr>
            <p:ph type="subTitle" idx="1"/>
          </p:nvPr>
        </p:nvSpPr>
        <p:spPr>
          <a:xfrm>
            <a:off x="5172074" y="5237160"/>
            <a:ext cx="7019925" cy="763590"/>
          </a:xfrm>
          <a:prstGeom prst="rect">
            <a:avLst/>
          </a:prstGeom>
          <a:noFill/>
          <a:ln>
            <a:noFill/>
          </a:ln>
        </p:spPr>
        <p:txBody>
          <a:bodyPr spcFirstLastPara="1" wrap="square" lIns="90000" tIns="46800" rIns="91425" bIns="45700" anchor="t" anchorCtr="0"/>
          <a:lstStyle>
            <a:lvl1pPr lvl="0" algn="ctr">
              <a:lnSpc>
                <a:spcPct val="90000"/>
              </a:lnSpc>
              <a:spcBef>
                <a:spcPts val="1000"/>
              </a:spcBef>
              <a:spcAft>
                <a:spcPts val="0"/>
              </a:spcAft>
              <a:buClr>
                <a:srgbClr val="F17F3A"/>
              </a:buClr>
              <a:buSzPts val="2800"/>
              <a:buFont typeface="Helvetica Neue Light"/>
              <a:buNone/>
              <a:defRPr sz="2800">
                <a:solidFill>
                  <a:srgbClr val="F17F3A"/>
                </a:solidFill>
              </a:defRPr>
            </a:lvl1pPr>
            <a:lvl2pPr lvl="1" algn="ctr">
              <a:lnSpc>
                <a:spcPct val="90000"/>
              </a:lnSpc>
              <a:spcBef>
                <a:spcPts val="500"/>
              </a:spcBef>
              <a:spcAft>
                <a:spcPts val="0"/>
              </a:spcAft>
              <a:buClr>
                <a:srgbClr val="3F3F3F"/>
              </a:buClr>
              <a:buSzPts val="2000"/>
              <a:buFont typeface="Helvetica Neue Light"/>
              <a:buNone/>
              <a:defRPr sz="2000"/>
            </a:lvl2pPr>
            <a:lvl3pPr lvl="2" algn="ctr">
              <a:lnSpc>
                <a:spcPct val="90000"/>
              </a:lnSpc>
              <a:spcBef>
                <a:spcPts val="500"/>
              </a:spcBef>
              <a:spcAft>
                <a:spcPts val="0"/>
              </a:spcAft>
              <a:buClr>
                <a:srgbClr val="3F3F3F"/>
              </a:buClr>
              <a:buSzPts val="1800"/>
              <a:buFont typeface="Helvetica Neue Light"/>
              <a:buNone/>
              <a:defRPr sz="1800"/>
            </a:lvl3pPr>
            <a:lvl4pPr lvl="3" algn="ctr">
              <a:lnSpc>
                <a:spcPct val="90000"/>
              </a:lnSpc>
              <a:spcBef>
                <a:spcPts val="500"/>
              </a:spcBef>
              <a:spcAft>
                <a:spcPts val="0"/>
              </a:spcAft>
              <a:buClr>
                <a:srgbClr val="3F3F3F"/>
              </a:buClr>
              <a:buSzPts val="1600"/>
              <a:buFont typeface="Helvetica Neue Light"/>
              <a:buNone/>
              <a:defRPr sz="1600"/>
            </a:lvl4pPr>
            <a:lvl5pPr lvl="4" algn="ctr">
              <a:lnSpc>
                <a:spcPct val="90000"/>
              </a:lnSpc>
              <a:spcBef>
                <a:spcPts val="500"/>
              </a:spcBef>
              <a:spcAft>
                <a:spcPts val="0"/>
              </a:spcAft>
              <a:buClr>
                <a:srgbClr val="3F3F3F"/>
              </a:buClr>
              <a:buSzPts val="1600"/>
              <a:buFont typeface="Helvetica Neue Light"/>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6" name="Google Shape;16;p2"/>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50"/>
        <p:cNvGrpSpPr/>
        <p:nvPr/>
      </p:nvGrpSpPr>
      <p:grpSpPr>
        <a:xfrm>
          <a:off x="0" y="0"/>
          <a:ext cx="0" cy="0"/>
          <a:chOff x="0" y="0"/>
          <a:chExt cx="0" cy="0"/>
        </a:xfrm>
      </p:grpSpPr>
      <p:sp>
        <p:nvSpPr>
          <p:cNvPr id="51" name="Google Shape;51;p11"/>
          <p:cNvSpPr txBox="1">
            <a:spLocks noGrp="1"/>
          </p:cNvSpPr>
          <p:nvPr>
            <p:ph type="title"/>
          </p:nvPr>
        </p:nvSpPr>
        <p:spPr>
          <a:xfrm>
            <a:off x="954000" y="324000"/>
            <a:ext cx="11232000" cy="90720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3200"/>
              <a:buFont typeface="Helvetica Neue Light"/>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2" name="Google Shape;52;p11"/>
          <p:cNvSpPr>
            <a:spLocks noGrp="1"/>
          </p:cNvSpPr>
          <p:nvPr>
            <p:ph type="pic" idx="2"/>
          </p:nvPr>
        </p:nvSpPr>
        <p:spPr>
          <a:xfrm>
            <a:off x="5083172" y="1465729"/>
            <a:ext cx="6172200" cy="4777441"/>
          </a:xfrm>
          <a:prstGeom prst="rect">
            <a:avLst/>
          </a:prstGeom>
          <a:noFill/>
          <a:ln>
            <a:noFill/>
          </a:ln>
        </p:spPr>
        <p:txBody>
          <a:bodyPr spcFirstLastPara="1" wrap="square" lIns="90000" tIns="46800" rIns="91425" bIns="45700" anchor="t" anchorCtr="0"/>
          <a:lstStyle>
            <a:lvl1pPr marR="0" lvl="0" algn="l" rtl="0">
              <a:lnSpc>
                <a:spcPct val="90000"/>
              </a:lnSpc>
              <a:spcBef>
                <a:spcPts val="1000"/>
              </a:spcBef>
              <a:spcAft>
                <a:spcPts val="0"/>
              </a:spcAft>
              <a:buClr>
                <a:srgbClr val="3F3F3F"/>
              </a:buClr>
              <a:buSzPts val="3200"/>
              <a:buFont typeface="Helvetica Neue Light"/>
              <a:buNone/>
              <a:defRPr sz="3200" b="0" i="0" u="none" strike="noStrike" cap="none">
                <a:solidFill>
                  <a:srgbClr val="3F3F3F"/>
                </a:solidFill>
                <a:latin typeface="Helvetica Neue Light"/>
                <a:ea typeface="Helvetica Neue Light"/>
                <a:cs typeface="Helvetica Neue Light"/>
                <a:sym typeface="Helvetica Neue Light"/>
              </a:defRPr>
            </a:lvl1pPr>
            <a:lvl2pPr marR="0" lvl="1" algn="l" rtl="0">
              <a:lnSpc>
                <a:spcPct val="90000"/>
              </a:lnSpc>
              <a:spcBef>
                <a:spcPts val="500"/>
              </a:spcBef>
              <a:spcAft>
                <a:spcPts val="0"/>
              </a:spcAft>
              <a:buClr>
                <a:srgbClr val="3F3F3F"/>
              </a:buClr>
              <a:buSzPts val="2800"/>
              <a:buFont typeface="Helvetica Neue Light"/>
              <a:buNone/>
              <a:defRPr sz="2800" b="0" i="0" u="none" strike="noStrike" cap="none">
                <a:solidFill>
                  <a:srgbClr val="3F3F3F"/>
                </a:solidFill>
                <a:latin typeface="Helvetica Neue Light"/>
                <a:ea typeface="Helvetica Neue Light"/>
                <a:cs typeface="Helvetica Neue Light"/>
                <a:sym typeface="Helvetica Neue Light"/>
              </a:defRPr>
            </a:lvl2pPr>
            <a:lvl3pPr marR="0" lvl="2" algn="l" rtl="0">
              <a:lnSpc>
                <a:spcPct val="90000"/>
              </a:lnSpc>
              <a:spcBef>
                <a:spcPts val="500"/>
              </a:spcBef>
              <a:spcAft>
                <a:spcPts val="0"/>
              </a:spcAft>
              <a:buClr>
                <a:srgbClr val="3F3F3F"/>
              </a:buClr>
              <a:buSzPts val="2400"/>
              <a:buFont typeface="Helvetica Neue Light"/>
              <a:buNone/>
              <a:defRPr sz="2400" b="0" i="0" u="none" strike="noStrike" cap="none">
                <a:solidFill>
                  <a:srgbClr val="3F3F3F"/>
                </a:solidFill>
                <a:latin typeface="Helvetica Neue Light"/>
                <a:ea typeface="Helvetica Neue Light"/>
                <a:cs typeface="Helvetica Neue Light"/>
                <a:sym typeface="Helvetica Neue Light"/>
              </a:defRPr>
            </a:lvl3pPr>
            <a:lvl4pPr marR="0" lvl="3" algn="l" rtl="0">
              <a:lnSpc>
                <a:spcPct val="90000"/>
              </a:lnSpc>
              <a:spcBef>
                <a:spcPts val="500"/>
              </a:spcBef>
              <a:spcAft>
                <a:spcPts val="0"/>
              </a:spcAft>
              <a:buClr>
                <a:srgbClr val="3F3F3F"/>
              </a:buClr>
              <a:buSzPts val="2000"/>
              <a:buFont typeface="Helvetica Neue Light"/>
              <a:buNone/>
              <a:defRPr sz="2000" b="0" i="0" u="none" strike="noStrike" cap="none">
                <a:solidFill>
                  <a:srgbClr val="3F3F3F"/>
                </a:solidFill>
                <a:latin typeface="Helvetica Neue Light"/>
                <a:ea typeface="Helvetica Neue Light"/>
                <a:cs typeface="Helvetica Neue Light"/>
                <a:sym typeface="Helvetica Neue Light"/>
              </a:defRPr>
            </a:lvl4pPr>
            <a:lvl5pPr marR="0" lvl="4" algn="l" rtl="0">
              <a:lnSpc>
                <a:spcPct val="90000"/>
              </a:lnSpc>
              <a:spcBef>
                <a:spcPts val="500"/>
              </a:spcBef>
              <a:spcAft>
                <a:spcPts val="0"/>
              </a:spcAft>
              <a:buClr>
                <a:srgbClr val="3F3F3F"/>
              </a:buClr>
              <a:buSzPts val="2000"/>
              <a:buFont typeface="Helvetica Neue Light"/>
              <a:buNone/>
              <a:defRPr sz="2000" b="0" i="0" u="none" strike="noStrike" cap="none">
                <a:solidFill>
                  <a:srgbClr val="3F3F3F"/>
                </a:solidFill>
                <a:latin typeface="Helvetica Neue Light"/>
                <a:ea typeface="Helvetica Neue Light"/>
                <a:cs typeface="Helvetica Neue Light"/>
                <a:sym typeface="Helvetica Neue Light"/>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53" name="Google Shape;53;p11"/>
          <p:cNvSpPr txBox="1">
            <a:spLocks noGrp="1"/>
          </p:cNvSpPr>
          <p:nvPr>
            <p:ph type="body" idx="1"/>
          </p:nvPr>
        </p:nvSpPr>
        <p:spPr>
          <a:xfrm>
            <a:off x="973929" y="1465729"/>
            <a:ext cx="3898109" cy="4777441"/>
          </a:xfrm>
          <a:prstGeom prst="rect">
            <a:avLst/>
          </a:prstGeom>
          <a:noFill/>
          <a:ln>
            <a:noFill/>
          </a:ln>
        </p:spPr>
        <p:txBody>
          <a:bodyPr spcFirstLastPara="1" wrap="square" lIns="90000" tIns="46800" rIns="91425" bIns="45700" anchor="t" anchorCtr="0"/>
          <a:lstStyle>
            <a:lvl1pPr marL="457200" lvl="0" indent="-228600" algn="l">
              <a:lnSpc>
                <a:spcPct val="90000"/>
              </a:lnSpc>
              <a:spcBef>
                <a:spcPts val="1000"/>
              </a:spcBef>
              <a:spcAft>
                <a:spcPts val="0"/>
              </a:spcAft>
              <a:buClr>
                <a:srgbClr val="3F3F3F"/>
              </a:buClr>
              <a:buSzPts val="1600"/>
              <a:buFont typeface="Helvetica Neue Light"/>
              <a:buNone/>
              <a:defRPr sz="1600"/>
            </a:lvl1pPr>
            <a:lvl2pPr marL="914400" lvl="1" indent="-228600" algn="l">
              <a:lnSpc>
                <a:spcPct val="90000"/>
              </a:lnSpc>
              <a:spcBef>
                <a:spcPts val="500"/>
              </a:spcBef>
              <a:spcAft>
                <a:spcPts val="0"/>
              </a:spcAft>
              <a:buClr>
                <a:srgbClr val="3F3F3F"/>
              </a:buClr>
              <a:buSzPts val="1400"/>
              <a:buFont typeface="Helvetica Neue Light"/>
              <a:buNone/>
              <a:defRPr sz="1400"/>
            </a:lvl2pPr>
            <a:lvl3pPr marL="1371600" lvl="2" indent="-228600" algn="l">
              <a:lnSpc>
                <a:spcPct val="90000"/>
              </a:lnSpc>
              <a:spcBef>
                <a:spcPts val="500"/>
              </a:spcBef>
              <a:spcAft>
                <a:spcPts val="0"/>
              </a:spcAft>
              <a:buClr>
                <a:srgbClr val="3F3F3F"/>
              </a:buClr>
              <a:buSzPts val="1200"/>
              <a:buFont typeface="Helvetica Neue Light"/>
              <a:buNone/>
              <a:defRPr sz="1200"/>
            </a:lvl3pPr>
            <a:lvl4pPr marL="1828800" lvl="3" indent="-228600" algn="l">
              <a:lnSpc>
                <a:spcPct val="90000"/>
              </a:lnSpc>
              <a:spcBef>
                <a:spcPts val="500"/>
              </a:spcBef>
              <a:spcAft>
                <a:spcPts val="0"/>
              </a:spcAft>
              <a:buClr>
                <a:srgbClr val="3F3F3F"/>
              </a:buClr>
              <a:buSzPts val="1000"/>
              <a:buFont typeface="Helvetica Neue Light"/>
              <a:buNone/>
              <a:defRPr sz="1000"/>
            </a:lvl4pPr>
            <a:lvl5pPr marL="2286000" lvl="4" indent="-228600" algn="l">
              <a:lnSpc>
                <a:spcPct val="90000"/>
              </a:lnSpc>
              <a:spcBef>
                <a:spcPts val="500"/>
              </a:spcBef>
              <a:spcAft>
                <a:spcPts val="0"/>
              </a:spcAft>
              <a:buClr>
                <a:srgbClr val="3F3F3F"/>
              </a:buClr>
              <a:buSzPts val="1000"/>
              <a:buFont typeface="Helvetica Neue Light"/>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54" name="Google Shape;54;p11"/>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55"/>
        <p:cNvGrpSpPr/>
        <p:nvPr/>
      </p:nvGrpSpPr>
      <p:grpSpPr>
        <a:xfrm>
          <a:off x="0" y="0"/>
          <a:ext cx="0" cy="0"/>
          <a:chOff x="0" y="0"/>
          <a:chExt cx="0" cy="0"/>
        </a:xfrm>
      </p:grpSpPr>
      <p:sp>
        <p:nvSpPr>
          <p:cNvPr id="56" name="Google Shape;56;p12"/>
          <p:cNvSpPr txBox="1">
            <a:spLocks noGrp="1"/>
          </p:cNvSpPr>
          <p:nvPr>
            <p:ph type="title"/>
          </p:nvPr>
        </p:nvSpPr>
        <p:spPr>
          <a:xfrm>
            <a:off x="952497" y="324000"/>
            <a:ext cx="11232000" cy="90805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7" name="Google Shape;57;p12"/>
          <p:cNvSpPr txBox="1">
            <a:spLocks noGrp="1"/>
          </p:cNvSpPr>
          <p:nvPr>
            <p:ph type="body" idx="1"/>
          </p:nvPr>
        </p:nvSpPr>
        <p:spPr>
          <a:xfrm rot="5400000">
            <a:off x="3744000" y="-1404000"/>
            <a:ext cx="4680000" cy="10512000"/>
          </a:xfrm>
          <a:prstGeom prst="rect">
            <a:avLst/>
          </a:prstGeom>
          <a:noFill/>
          <a:ln>
            <a:noFill/>
          </a:ln>
        </p:spPr>
        <p:txBody>
          <a:bodyPr spcFirstLastPara="1" wrap="square" lIns="90000" tIns="46800" rIns="91425" bIns="45700" anchor="t" anchorCtr="0"/>
          <a:lstStyle>
            <a:lvl1pPr marL="457200" lvl="0" indent="-342900" algn="l">
              <a:lnSpc>
                <a:spcPct val="90000"/>
              </a:lnSpc>
              <a:spcBef>
                <a:spcPts val="1000"/>
              </a:spcBef>
              <a:spcAft>
                <a:spcPts val="0"/>
              </a:spcAft>
              <a:buClr>
                <a:srgbClr val="3F3F3F"/>
              </a:buClr>
              <a:buSzPts val="1800"/>
              <a:buChar char="•"/>
              <a:defRPr/>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8" name="Google Shape;58;p12"/>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59"/>
        <p:cNvGrpSpPr/>
        <p:nvPr/>
      </p:nvGrpSpPr>
      <p:grpSpPr>
        <a:xfrm>
          <a:off x="0" y="0"/>
          <a:ext cx="0" cy="0"/>
          <a:chOff x="0" y="0"/>
          <a:chExt cx="0" cy="0"/>
        </a:xfrm>
      </p:grpSpPr>
      <p:sp>
        <p:nvSpPr>
          <p:cNvPr id="60" name="Google Shape;60;p13"/>
          <p:cNvSpPr txBox="1">
            <a:spLocks noGrp="1"/>
          </p:cNvSpPr>
          <p:nvPr>
            <p:ph type="title"/>
          </p:nvPr>
        </p:nvSpPr>
        <p:spPr>
          <a:xfrm rot="5400000">
            <a:off x="7516957" y="2571338"/>
            <a:ext cx="4787601" cy="262890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1" name="Google Shape;61;p13"/>
          <p:cNvSpPr txBox="1">
            <a:spLocks noGrp="1"/>
          </p:cNvSpPr>
          <p:nvPr>
            <p:ph type="body" idx="1"/>
          </p:nvPr>
        </p:nvSpPr>
        <p:spPr>
          <a:xfrm rot="5400000">
            <a:off x="2307432" y="128167"/>
            <a:ext cx="4800600" cy="7529514"/>
          </a:xfrm>
          <a:prstGeom prst="rect">
            <a:avLst/>
          </a:prstGeom>
          <a:noFill/>
          <a:ln>
            <a:noFill/>
          </a:ln>
        </p:spPr>
        <p:txBody>
          <a:bodyPr spcFirstLastPara="1" wrap="square" lIns="90000" tIns="46800" rIns="91425" bIns="45700" anchor="t" anchorCtr="0"/>
          <a:lstStyle>
            <a:lvl1pPr marL="457200" lvl="0" indent="-342900" algn="l">
              <a:lnSpc>
                <a:spcPct val="90000"/>
              </a:lnSpc>
              <a:spcBef>
                <a:spcPts val="1000"/>
              </a:spcBef>
              <a:spcAft>
                <a:spcPts val="0"/>
              </a:spcAft>
              <a:buClr>
                <a:srgbClr val="3F3F3F"/>
              </a:buClr>
              <a:buSzPts val="1800"/>
              <a:buChar char="•"/>
              <a:defRPr/>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2" name="Google Shape;62;p13"/>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_Content with Caption">
  <p:cSld name="1_Content with Caption">
    <p:bg>
      <p:bgPr>
        <a:solidFill>
          <a:schemeClr val="lt1"/>
        </a:solidFill>
        <a:effectLst/>
      </p:bgPr>
    </p:bg>
    <p:spTree>
      <p:nvGrpSpPr>
        <p:cNvPr id="1" name="Shape 63"/>
        <p:cNvGrpSpPr/>
        <p:nvPr/>
      </p:nvGrpSpPr>
      <p:grpSpPr>
        <a:xfrm>
          <a:off x="0" y="0"/>
          <a:ext cx="0" cy="0"/>
          <a:chOff x="0" y="0"/>
          <a:chExt cx="0" cy="0"/>
        </a:xfrm>
      </p:grpSpPr>
      <p:sp>
        <p:nvSpPr>
          <p:cNvPr id="64" name="Google Shape;64;p14"/>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1_Blank">
  <p:cSld name="1_Blank">
    <p:bg>
      <p:bgPr>
        <a:blipFill>
          <a:blip r:embed="rId2">
            <a:alphaModFix/>
          </a:blip>
          <a:stretch>
            <a:fillRect/>
          </a:stretch>
        </a:blipFill>
        <a:effectLst/>
      </p:bgPr>
    </p:bg>
    <p:spTree>
      <p:nvGrpSpPr>
        <p:cNvPr id="1" name="Shape 65"/>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7"/>
        <p:cNvGrpSpPr/>
        <p:nvPr/>
      </p:nvGrpSpPr>
      <p:grpSpPr>
        <a:xfrm>
          <a:off x="0" y="0"/>
          <a:ext cx="0" cy="0"/>
          <a:chOff x="0" y="0"/>
          <a:chExt cx="0" cy="0"/>
        </a:xfrm>
      </p:grpSpPr>
      <p:sp>
        <p:nvSpPr>
          <p:cNvPr id="18" name="Google Shape;18;p3"/>
          <p:cNvSpPr txBox="1">
            <a:spLocks noGrp="1"/>
          </p:cNvSpPr>
          <p:nvPr>
            <p:ph type="title"/>
          </p:nvPr>
        </p:nvSpPr>
        <p:spPr>
          <a:xfrm>
            <a:off x="952497" y="324000"/>
            <a:ext cx="11232000" cy="90805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 name="Google Shape;19;p3"/>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0"/>
        <p:cNvGrpSpPr/>
        <p:nvPr/>
      </p:nvGrpSpPr>
      <p:grpSpPr>
        <a:xfrm>
          <a:off x="0" y="0"/>
          <a:ext cx="0" cy="0"/>
          <a:chOff x="0" y="0"/>
          <a:chExt cx="0" cy="0"/>
        </a:xfrm>
      </p:grpSpPr>
      <p:sp>
        <p:nvSpPr>
          <p:cNvPr id="21" name="Google Shape;21;p4"/>
          <p:cNvSpPr txBox="1">
            <a:spLocks noGrp="1"/>
          </p:cNvSpPr>
          <p:nvPr>
            <p:ph type="title"/>
          </p:nvPr>
        </p:nvSpPr>
        <p:spPr>
          <a:xfrm>
            <a:off x="952497" y="324000"/>
            <a:ext cx="11232000" cy="90805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2" name="Google Shape;22;p4"/>
          <p:cNvSpPr txBox="1">
            <a:spLocks noGrp="1"/>
          </p:cNvSpPr>
          <p:nvPr>
            <p:ph type="body" idx="1"/>
          </p:nvPr>
        </p:nvSpPr>
        <p:spPr>
          <a:xfrm>
            <a:off x="828000" y="1512000"/>
            <a:ext cx="10512000" cy="4680000"/>
          </a:xfrm>
          <a:prstGeom prst="rect">
            <a:avLst/>
          </a:prstGeom>
          <a:noFill/>
          <a:ln>
            <a:noFill/>
          </a:ln>
        </p:spPr>
        <p:txBody>
          <a:bodyPr spcFirstLastPara="1" wrap="square" lIns="90000" tIns="46800" rIns="91425" bIns="45700" anchor="t" anchorCtr="0"/>
          <a:lstStyle>
            <a:lvl1pPr marL="457200" lvl="0" indent="-381000" algn="l">
              <a:lnSpc>
                <a:spcPct val="90000"/>
              </a:lnSpc>
              <a:spcBef>
                <a:spcPts val="1000"/>
              </a:spcBef>
              <a:spcAft>
                <a:spcPts val="0"/>
              </a:spcAft>
              <a:buClr>
                <a:srgbClr val="3F3F3F"/>
              </a:buClr>
              <a:buSzPts val="2400"/>
              <a:buFont typeface="Helvetica Neue Light"/>
              <a:buChar char="•"/>
              <a:defRPr sz="2400"/>
            </a:lvl1pPr>
            <a:lvl2pPr marL="914400" lvl="1" indent="-368300" algn="l">
              <a:lnSpc>
                <a:spcPct val="90000"/>
              </a:lnSpc>
              <a:spcBef>
                <a:spcPts val="500"/>
              </a:spcBef>
              <a:spcAft>
                <a:spcPts val="0"/>
              </a:spcAft>
              <a:buClr>
                <a:srgbClr val="3F3F3F"/>
              </a:buClr>
              <a:buSzPts val="2200"/>
              <a:buFont typeface="Helvetica Neue Light"/>
              <a:buChar char="•"/>
              <a:defRPr sz="2200"/>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3" name="Google Shape;23;p4"/>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new section">
  <p:cSld name="new section">
    <p:bg>
      <p:bgPr>
        <a:blipFill>
          <a:blip r:embed="rId2">
            <a:alphaModFix/>
          </a:blip>
          <a:stretch>
            <a:fillRect/>
          </a:stretch>
        </a:blipFill>
        <a:effectLst/>
      </p:bgPr>
    </p:bg>
    <p:spTree>
      <p:nvGrpSpPr>
        <p:cNvPr id="1" name="Shape 24"/>
        <p:cNvGrpSpPr/>
        <p:nvPr/>
      </p:nvGrpSpPr>
      <p:grpSpPr>
        <a:xfrm>
          <a:off x="0" y="0"/>
          <a:ext cx="0" cy="0"/>
          <a:chOff x="0" y="0"/>
          <a:chExt cx="0" cy="0"/>
        </a:xfrm>
      </p:grpSpPr>
      <p:sp>
        <p:nvSpPr>
          <p:cNvPr id="25" name="Google Shape;25;p5"/>
          <p:cNvSpPr txBox="1">
            <a:spLocks noGrp="1"/>
          </p:cNvSpPr>
          <p:nvPr>
            <p:ph type="title"/>
          </p:nvPr>
        </p:nvSpPr>
        <p:spPr>
          <a:xfrm>
            <a:off x="829208" y="385645"/>
            <a:ext cx="8797678" cy="90805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 name="Google Shape;26;p5"/>
          <p:cNvSpPr txBox="1">
            <a:spLocks noGrp="1"/>
          </p:cNvSpPr>
          <p:nvPr>
            <p:ph type="body" idx="1"/>
          </p:nvPr>
        </p:nvSpPr>
        <p:spPr>
          <a:xfrm>
            <a:off x="1973263" y="4756150"/>
            <a:ext cx="4122737" cy="1336675"/>
          </a:xfrm>
          <a:prstGeom prst="rect">
            <a:avLst/>
          </a:prstGeom>
          <a:noFill/>
          <a:ln>
            <a:noFill/>
          </a:ln>
        </p:spPr>
        <p:txBody>
          <a:bodyPr spcFirstLastPara="1" wrap="square" lIns="90000" tIns="46800" rIns="91425" bIns="45700" anchor="t" anchorCtr="0"/>
          <a:lstStyle>
            <a:lvl1pPr marL="457200" lvl="0" indent="-228600" algn="l">
              <a:lnSpc>
                <a:spcPct val="90000"/>
              </a:lnSpc>
              <a:spcBef>
                <a:spcPts val="1000"/>
              </a:spcBef>
              <a:spcAft>
                <a:spcPts val="0"/>
              </a:spcAft>
              <a:buClr>
                <a:srgbClr val="3F3F3F"/>
              </a:buClr>
              <a:buSzPts val="2400"/>
              <a:buFont typeface="Helvetica Neue Light"/>
              <a:buNone/>
              <a:defRPr/>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6"/>
          <p:cNvSpPr txBox="1">
            <a:spLocks noGrp="1"/>
          </p:cNvSpPr>
          <p:nvPr>
            <p:ph type="title"/>
          </p:nvPr>
        </p:nvSpPr>
        <p:spPr>
          <a:xfrm>
            <a:off x="952871" y="324000"/>
            <a:ext cx="11232000" cy="90720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3200"/>
              <a:buFont typeface="Helvetica Neue Light"/>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6"/>
          <p:cNvSpPr txBox="1">
            <a:spLocks noGrp="1"/>
          </p:cNvSpPr>
          <p:nvPr>
            <p:ph type="body" idx="1"/>
          </p:nvPr>
        </p:nvSpPr>
        <p:spPr>
          <a:xfrm>
            <a:off x="828000" y="1528306"/>
            <a:ext cx="10512000" cy="4680000"/>
          </a:xfrm>
          <a:prstGeom prst="rect">
            <a:avLst/>
          </a:prstGeom>
          <a:noFill/>
          <a:ln>
            <a:noFill/>
          </a:ln>
        </p:spPr>
        <p:txBody>
          <a:bodyPr spcFirstLastPara="1" wrap="square" lIns="90000" tIns="46800" rIns="91425" bIns="45700" anchor="t" anchorCtr="0"/>
          <a:lstStyle>
            <a:lvl1pPr marL="457200" lvl="0" indent="-228600" algn="l">
              <a:lnSpc>
                <a:spcPct val="90000"/>
              </a:lnSpc>
              <a:spcBef>
                <a:spcPts val="1000"/>
              </a:spcBef>
              <a:spcAft>
                <a:spcPts val="0"/>
              </a:spcAft>
              <a:buClr>
                <a:srgbClr val="888888"/>
              </a:buClr>
              <a:buSzPts val="1800"/>
              <a:buFont typeface="Helvetica Neue Light"/>
              <a:buNone/>
              <a:defRPr sz="1800">
                <a:solidFill>
                  <a:srgbClr val="888888"/>
                </a:solidFill>
              </a:defRPr>
            </a:lvl1pPr>
            <a:lvl2pPr marL="914400" lvl="1" indent="-228600" algn="l">
              <a:lnSpc>
                <a:spcPct val="90000"/>
              </a:lnSpc>
              <a:spcBef>
                <a:spcPts val="500"/>
              </a:spcBef>
              <a:spcAft>
                <a:spcPts val="0"/>
              </a:spcAft>
              <a:buClr>
                <a:srgbClr val="888888"/>
              </a:buClr>
              <a:buSzPts val="2000"/>
              <a:buFont typeface="Helvetica Neue Light"/>
              <a:buNone/>
              <a:defRPr sz="2000">
                <a:solidFill>
                  <a:srgbClr val="888888"/>
                </a:solidFill>
              </a:defRPr>
            </a:lvl2pPr>
            <a:lvl3pPr marL="1371600" lvl="2" indent="-228600" algn="l">
              <a:lnSpc>
                <a:spcPct val="90000"/>
              </a:lnSpc>
              <a:spcBef>
                <a:spcPts val="500"/>
              </a:spcBef>
              <a:spcAft>
                <a:spcPts val="0"/>
              </a:spcAft>
              <a:buClr>
                <a:srgbClr val="888888"/>
              </a:buClr>
              <a:buSzPts val="1800"/>
              <a:buFont typeface="Helvetica Neue Light"/>
              <a:buNone/>
              <a:defRPr sz="1800">
                <a:solidFill>
                  <a:srgbClr val="888888"/>
                </a:solidFill>
              </a:defRPr>
            </a:lvl3pPr>
            <a:lvl4pPr marL="1828800" lvl="3" indent="-228600" algn="l">
              <a:lnSpc>
                <a:spcPct val="90000"/>
              </a:lnSpc>
              <a:spcBef>
                <a:spcPts val="500"/>
              </a:spcBef>
              <a:spcAft>
                <a:spcPts val="0"/>
              </a:spcAft>
              <a:buClr>
                <a:srgbClr val="888888"/>
              </a:buClr>
              <a:buSzPts val="1600"/>
              <a:buFont typeface="Helvetica Neue Light"/>
              <a:buNone/>
              <a:defRPr sz="1600">
                <a:solidFill>
                  <a:srgbClr val="888888"/>
                </a:solidFill>
              </a:defRPr>
            </a:lvl4pPr>
            <a:lvl5pPr marL="2286000" lvl="4" indent="-228600" algn="l">
              <a:lnSpc>
                <a:spcPct val="90000"/>
              </a:lnSpc>
              <a:spcBef>
                <a:spcPts val="500"/>
              </a:spcBef>
              <a:spcAft>
                <a:spcPts val="0"/>
              </a:spcAft>
              <a:buClr>
                <a:srgbClr val="888888"/>
              </a:buClr>
              <a:buSzPts val="1600"/>
              <a:buFont typeface="Helvetica Neue Light"/>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0" name="Google Shape;30;p6"/>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31"/>
        <p:cNvGrpSpPr/>
        <p:nvPr/>
      </p:nvGrpSpPr>
      <p:grpSpPr>
        <a:xfrm>
          <a:off x="0" y="0"/>
          <a:ext cx="0" cy="0"/>
          <a:chOff x="0" y="0"/>
          <a:chExt cx="0" cy="0"/>
        </a:xfrm>
      </p:grpSpPr>
      <p:sp>
        <p:nvSpPr>
          <p:cNvPr id="32" name="Google Shape;32;p7"/>
          <p:cNvSpPr txBox="1">
            <a:spLocks noGrp="1"/>
          </p:cNvSpPr>
          <p:nvPr>
            <p:ph type="body" idx="1"/>
          </p:nvPr>
        </p:nvSpPr>
        <p:spPr>
          <a:xfrm>
            <a:off x="838200" y="1512000"/>
            <a:ext cx="5181600" cy="4781224"/>
          </a:xfrm>
          <a:prstGeom prst="rect">
            <a:avLst/>
          </a:prstGeom>
          <a:noFill/>
          <a:ln>
            <a:noFill/>
          </a:ln>
        </p:spPr>
        <p:txBody>
          <a:bodyPr spcFirstLastPara="1" wrap="square" lIns="90000" tIns="46800" rIns="91425" bIns="45700" anchor="t" anchorCtr="0"/>
          <a:lstStyle>
            <a:lvl1pPr marL="457200" lvl="0" indent="-342900" algn="l">
              <a:lnSpc>
                <a:spcPct val="90000"/>
              </a:lnSpc>
              <a:spcBef>
                <a:spcPts val="1000"/>
              </a:spcBef>
              <a:spcAft>
                <a:spcPts val="0"/>
              </a:spcAft>
              <a:buClr>
                <a:srgbClr val="3F3F3F"/>
              </a:buClr>
              <a:buSzPts val="1800"/>
              <a:buChar char="•"/>
              <a:defRPr/>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 name="Google Shape;33;p7"/>
          <p:cNvSpPr txBox="1">
            <a:spLocks noGrp="1"/>
          </p:cNvSpPr>
          <p:nvPr>
            <p:ph type="body" idx="2"/>
          </p:nvPr>
        </p:nvSpPr>
        <p:spPr>
          <a:xfrm>
            <a:off x="6172200" y="1512000"/>
            <a:ext cx="5181600" cy="4781224"/>
          </a:xfrm>
          <a:prstGeom prst="rect">
            <a:avLst/>
          </a:prstGeom>
          <a:noFill/>
          <a:ln>
            <a:noFill/>
          </a:ln>
        </p:spPr>
        <p:txBody>
          <a:bodyPr spcFirstLastPara="1" wrap="square" lIns="90000" tIns="46800" rIns="91425" bIns="45700" anchor="t" anchorCtr="0"/>
          <a:lstStyle>
            <a:lvl1pPr marL="457200" lvl="0" indent="-342900" algn="l">
              <a:lnSpc>
                <a:spcPct val="90000"/>
              </a:lnSpc>
              <a:spcBef>
                <a:spcPts val="1000"/>
              </a:spcBef>
              <a:spcAft>
                <a:spcPts val="0"/>
              </a:spcAft>
              <a:buClr>
                <a:srgbClr val="3F3F3F"/>
              </a:buClr>
              <a:buSzPts val="1800"/>
              <a:buChar char="•"/>
              <a:defRPr/>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4" name="Google Shape;34;p7"/>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
        <p:nvSpPr>
          <p:cNvPr id="35" name="Google Shape;35;p7"/>
          <p:cNvSpPr txBox="1">
            <a:spLocks noGrp="1"/>
          </p:cNvSpPr>
          <p:nvPr>
            <p:ph type="title"/>
          </p:nvPr>
        </p:nvSpPr>
        <p:spPr>
          <a:xfrm>
            <a:off x="954933" y="322261"/>
            <a:ext cx="11232000" cy="90720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6"/>
        <p:cNvGrpSpPr/>
        <p:nvPr/>
      </p:nvGrpSpPr>
      <p:grpSpPr>
        <a:xfrm>
          <a:off x="0" y="0"/>
          <a:ext cx="0" cy="0"/>
          <a:chOff x="0" y="0"/>
          <a:chExt cx="0" cy="0"/>
        </a:xfrm>
      </p:grpSpPr>
      <p:sp>
        <p:nvSpPr>
          <p:cNvPr id="37" name="Google Shape;37;p8"/>
          <p:cNvSpPr txBox="1">
            <a:spLocks noGrp="1"/>
          </p:cNvSpPr>
          <p:nvPr>
            <p:ph type="title"/>
          </p:nvPr>
        </p:nvSpPr>
        <p:spPr>
          <a:xfrm>
            <a:off x="954933" y="322261"/>
            <a:ext cx="11232000" cy="90720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 name="Google Shape;38;p8"/>
          <p:cNvSpPr txBox="1">
            <a:spLocks noGrp="1"/>
          </p:cNvSpPr>
          <p:nvPr>
            <p:ph type="body" idx="1"/>
          </p:nvPr>
        </p:nvSpPr>
        <p:spPr>
          <a:xfrm>
            <a:off x="839788" y="1512000"/>
            <a:ext cx="5157787" cy="823912"/>
          </a:xfrm>
          <a:prstGeom prst="rect">
            <a:avLst/>
          </a:prstGeom>
          <a:noFill/>
          <a:ln>
            <a:noFill/>
          </a:ln>
        </p:spPr>
        <p:txBody>
          <a:bodyPr spcFirstLastPara="1" wrap="square" lIns="90000" tIns="46800" rIns="91425" bIns="45700" anchor="ctr" anchorCtr="0"/>
          <a:lstStyle>
            <a:lvl1pPr marL="457200" lvl="0" indent="-228600" algn="l">
              <a:lnSpc>
                <a:spcPct val="90000"/>
              </a:lnSpc>
              <a:spcBef>
                <a:spcPts val="1000"/>
              </a:spcBef>
              <a:spcAft>
                <a:spcPts val="0"/>
              </a:spcAft>
              <a:buClr>
                <a:srgbClr val="F17E3A"/>
              </a:buClr>
              <a:buSzPts val="2400"/>
              <a:buFont typeface="Helvetica Neue Light"/>
              <a:buNone/>
              <a:defRPr sz="2400" b="0">
                <a:solidFill>
                  <a:srgbClr val="F17E3A"/>
                </a:solidFill>
              </a:defRPr>
            </a:lvl1pPr>
            <a:lvl2pPr marL="914400" lvl="1" indent="-228600" algn="l">
              <a:lnSpc>
                <a:spcPct val="90000"/>
              </a:lnSpc>
              <a:spcBef>
                <a:spcPts val="500"/>
              </a:spcBef>
              <a:spcAft>
                <a:spcPts val="0"/>
              </a:spcAft>
              <a:buClr>
                <a:srgbClr val="3F3F3F"/>
              </a:buClr>
              <a:buSzPts val="2000"/>
              <a:buFont typeface="Helvetica Neue Light"/>
              <a:buNone/>
              <a:defRPr sz="2000" b="1"/>
            </a:lvl2pPr>
            <a:lvl3pPr marL="1371600" lvl="2" indent="-228600" algn="l">
              <a:lnSpc>
                <a:spcPct val="90000"/>
              </a:lnSpc>
              <a:spcBef>
                <a:spcPts val="500"/>
              </a:spcBef>
              <a:spcAft>
                <a:spcPts val="0"/>
              </a:spcAft>
              <a:buClr>
                <a:srgbClr val="3F3F3F"/>
              </a:buClr>
              <a:buSzPts val="1800"/>
              <a:buFont typeface="Helvetica Neue Light"/>
              <a:buNone/>
              <a:defRPr sz="1800" b="1"/>
            </a:lvl3pPr>
            <a:lvl4pPr marL="1828800" lvl="3" indent="-228600" algn="l">
              <a:lnSpc>
                <a:spcPct val="90000"/>
              </a:lnSpc>
              <a:spcBef>
                <a:spcPts val="500"/>
              </a:spcBef>
              <a:spcAft>
                <a:spcPts val="0"/>
              </a:spcAft>
              <a:buClr>
                <a:srgbClr val="3F3F3F"/>
              </a:buClr>
              <a:buSzPts val="1600"/>
              <a:buFont typeface="Helvetica Neue Light"/>
              <a:buNone/>
              <a:defRPr sz="1600" b="1"/>
            </a:lvl4pPr>
            <a:lvl5pPr marL="2286000" lvl="4" indent="-228600" algn="l">
              <a:lnSpc>
                <a:spcPct val="90000"/>
              </a:lnSpc>
              <a:spcBef>
                <a:spcPts val="500"/>
              </a:spcBef>
              <a:spcAft>
                <a:spcPts val="0"/>
              </a:spcAft>
              <a:buClr>
                <a:srgbClr val="3F3F3F"/>
              </a:buClr>
              <a:buSzPts val="1600"/>
              <a:buFont typeface="Helvetica Neue Light"/>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39" name="Google Shape;39;p8"/>
          <p:cNvSpPr txBox="1">
            <a:spLocks noGrp="1"/>
          </p:cNvSpPr>
          <p:nvPr>
            <p:ph type="body" idx="2"/>
          </p:nvPr>
        </p:nvSpPr>
        <p:spPr>
          <a:xfrm>
            <a:off x="839788" y="2523567"/>
            <a:ext cx="5157787" cy="3767135"/>
          </a:xfrm>
          <a:prstGeom prst="rect">
            <a:avLst/>
          </a:prstGeom>
          <a:noFill/>
          <a:ln>
            <a:noFill/>
          </a:ln>
        </p:spPr>
        <p:txBody>
          <a:bodyPr spcFirstLastPara="1" wrap="square" lIns="90000" tIns="46800" rIns="91425" bIns="45700" anchor="t" anchorCtr="0"/>
          <a:lstStyle>
            <a:lvl1pPr marL="457200" lvl="0" indent="-381000" algn="l">
              <a:lnSpc>
                <a:spcPct val="90000"/>
              </a:lnSpc>
              <a:spcBef>
                <a:spcPts val="1000"/>
              </a:spcBef>
              <a:spcAft>
                <a:spcPts val="0"/>
              </a:spcAft>
              <a:buClr>
                <a:srgbClr val="3F3F3F"/>
              </a:buClr>
              <a:buSzPts val="2400"/>
              <a:buFont typeface="Helvetica Neue Light"/>
              <a:buChar char="•"/>
              <a:defRPr>
                <a:solidFill>
                  <a:srgbClr val="3F3F3F"/>
                </a:solidFill>
              </a:defRPr>
            </a:lvl1pPr>
            <a:lvl2pPr marL="914400" lvl="1" indent="-368300" algn="l">
              <a:lnSpc>
                <a:spcPct val="90000"/>
              </a:lnSpc>
              <a:spcBef>
                <a:spcPts val="500"/>
              </a:spcBef>
              <a:spcAft>
                <a:spcPts val="0"/>
              </a:spcAft>
              <a:buClr>
                <a:srgbClr val="3F3F3F"/>
              </a:buClr>
              <a:buSzPts val="2200"/>
              <a:buFont typeface="Helvetica Neue Light"/>
              <a:buChar char="•"/>
              <a:defRPr>
                <a:solidFill>
                  <a:srgbClr val="3F3F3F"/>
                </a:solidFill>
              </a:defRPr>
            </a:lvl2pPr>
            <a:lvl3pPr marL="1371600" lvl="2" indent="-355600" algn="l">
              <a:lnSpc>
                <a:spcPct val="90000"/>
              </a:lnSpc>
              <a:spcBef>
                <a:spcPts val="500"/>
              </a:spcBef>
              <a:spcAft>
                <a:spcPts val="0"/>
              </a:spcAft>
              <a:buClr>
                <a:srgbClr val="3F3F3F"/>
              </a:buClr>
              <a:buSzPts val="2000"/>
              <a:buFont typeface="Helvetica Neue Light"/>
              <a:buChar char="•"/>
              <a:defRPr>
                <a:solidFill>
                  <a:srgbClr val="3F3F3F"/>
                </a:solidFill>
              </a:defRPr>
            </a:lvl3pPr>
            <a:lvl4pPr marL="1828800" lvl="3" indent="-342900" algn="l">
              <a:lnSpc>
                <a:spcPct val="90000"/>
              </a:lnSpc>
              <a:spcBef>
                <a:spcPts val="500"/>
              </a:spcBef>
              <a:spcAft>
                <a:spcPts val="0"/>
              </a:spcAft>
              <a:buClr>
                <a:srgbClr val="3F3F3F"/>
              </a:buClr>
              <a:buSzPts val="1800"/>
              <a:buFont typeface="Helvetica Neue Light"/>
              <a:buChar char="•"/>
              <a:defRPr>
                <a:solidFill>
                  <a:srgbClr val="3F3F3F"/>
                </a:solidFill>
              </a:defRPr>
            </a:lvl4pPr>
            <a:lvl5pPr marL="2286000" lvl="4" indent="-330200" algn="l">
              <a:lnSpc>
                <a:spcPct val="90000"/>
              </a:lnSpc>
              <a:spcBef>
                <a:spcPts val="500"/>
              </a:spcBef>
              <a:spcAft>
                <a:spcPts val="0"/>
              </a:spcAft>
              <a:buClr>
                <a:srgbClr val="3F3F3F"/>
              </a:buClr>
              <a:buSzPts val="1600"/>
              <a:buFont typeface="Helvetica Neue Light"/>
              <a:buChar char="•"/>
              <a:defRPr>
                <a:solidFill>
                  <a:srgbClr val="3F3F3F"/>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p8"/>
          <p:cNvSpPr txBox="1">
            <a:spLocks noGrp="1"/>
          </p:cNvSpPr>
          <p:nvPr>
            <p:ph type="body" idx="3"/>
          </p:nvPr>
        </p:nvSpPr>
        <p:spPr>
          <a:xfrm>
            <a:off x="6172200" y="1512000"/>
            <a:ext cx="5183188" cy="823912"/>
          </a:xfrm>
          <a:prstGeom prst="rect">
            <a:avLst/>
          </a:prstGeom>
          <a:noFill/>
          <a:ln>
            <a:noFill/>
          </a:ln>
        </p:spPr>
        <p:txBody>
          <a:bodyPr spcFirstLastPara="1" wrap="square" lIns="90000" tIns="46800" rIns="91425" bIns="45700" anchor="ctr" anchorCtr="0"/>
          <a:lstStyle>
            <a:lvl1pPr marL="457200" lvl="0" indent="-228600" algn="l">
              <a:lnSpc>
                <a:spcPct val="90000"/>
              </a:lnSpc>
              <a:spcBef>
                <a:spcPts val="1000"/>
              </a:spcBef>
              <a:spcAft>
                <a:spcPts val="0"/>
              </a:spcAft>
              <a:buClr>
                <a:srgbClr val="F17E3A"/>
              </a:buClr>
              <a:buSzPts val="2400"/>
              <a:buFont typeface="Helvetica Neue Light"/>
              <a:buNone/>
              <a:defRPr sz="2400" b="0">
                <a:solidFill>
                  <a:srgbClr val="F17E3A"/>
                </a:solidFill>
              </a:defRPr>
            </a:lvl1pPr>
            <a:lvl2pPr marL="914400" lvl="1" indent="-228600" algn="l">
              <a:lnSpc>
                <a:spcPct val="90000"/>
              </a:lnSpc>
              <a:spcBef>
                <a:spcPts val="500"/>
              </a:spcBef>
              <a:spcAft>
                <a:spcPts val="0"/>
              </a:spcAft>
              <a:buClr>
                <a:srgbClr val="3F3F3F"/>
              </a:buClr>
              <a:buSzPts val="2000"/>
              <a:buFont typeface="Helvetica Neue Light"/>
              <a:buNone/>
              <a:defRPr sz="2000" b="1"/>
            </a:lvl2pPr>
            <a:lvl3pPr marL="1371600" lvl="2" indent="-228600" algn="l">
              <a:lnSpc>
                <a:spcPct val="90000"/>
              </a:lnSpc>
              <a:spcBef>
                <a:spcPts val="500"/>
              </a:spcBef>
              <a:spcAft>
                <a:spcPts val="0"/>
              </a:spcAft>
              <a:buClr>
                <a:srgbClr val="3F3F3F"/>
              </a:buClr>
              <a:buSzPts val="1800"/>
              <a:buFont typeface="Helvetica Neue Light"/>
              <a:buNone/>
              <a:defRPr sz="1800" b="1"/>
            </a:lvl3pPr>
            <a:lvl4pPr marL="1828800" lvl="3" indent="-228600" algn="l">
              <a:lnSpc>
                <a:spcPct val="90000"/>
              </a:lnSpc>
              <a:spcBef>
                <a:spcPts val="500"/>
              </a:spcBef>
              <a:spcAft>
                <a:spcPts val="0"/>
              </a:spcAft>
              <a:buClr>
                <a:srgbClr val="3F3F3F"/>
              </a:buClr>
              <a:buSzPts val="1600"/>
              <a:buFont typeface="Helvetica Neue Light"/>
              <a:buNone/>
              <a:defRPr sz="1600" b="1"/>
            </a:lvl4pPr>
            <a:lvl5pPr marL="2286000" lvl="4" indent="-228600" algn="l">
              <a:lnSpc>
                <a:spcPct val="90000"/>
              </a:lnSpc>
              <a:spcBef>
                <a:spcPts val="500"/>
              </a:spcBef>
              <a:spcAft>
                <a:spcPts val="0"/>
              </a:spcAft>
              <a:buClr>
                <a:srgbClr val="3F3F3F"/>
              </a:buClr>
              <a:buSzPts val="1600"/>
              <a:buFont typeface="Helvetica Neue Light"/>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1" name="Google Shape;41;p8"/>
          <p:cNvSpPr txBox="1">
            <a:spLocks noGrp="1"/>
          </p:cNvSpPr>
          <p:nvPr>
            <p:ph type="body" idx="4"/>
          </p:nvPr>
        </p:nvSpPr>
        <p:spPr>
          <a:xfrm>
            <a:off x="6172200" y="2523565"/>
            <a:ext cx="5183188" cy="3767135"/>
          </a:xfrm>
          <a:prstGeom prst="rect">
            <a:avLst/>
          </a:prstGeom>
          <a:noFill/>
          <a:ln>
            <a:noFill/>
          </a:ln>
        </p:spPr>
        <p:txBody>
          <a:bodyPr spcFirstLastPara="1" wrap="square" lIns="90000" tIns="46800" rIns="91425" bIns="45700" anchor="t" anchorCtr="0"/>
          <a:lstStyle>
            <a:lvl1pPr marL="457200" lvl="0" indent="-381000" algn="l">
              <a:lnSpc>
                <a:spcPct val="90000"/>
              </a:lnSpc>
              <a:spcBef>
                <a:spcPts val="1000"/>
              </a:spcBef>
              <a:spcAft>
                <a:spcPts val="0"/>
              </a:spcAft>
              <a:buClr>
                <a:srgbClr val="3F3F3F"/>
              </a:buClr>
              <a:buSzPts val="2400"/>
              <a:buFont typeface="Helvetica Neue Light"/>
              <a:buChar char="•"/>
              <a:defRPr>
                <a:solidFill>
                  <a:srgbClr val="3F3F3F"/>
                </a:solidFill>
              </a:defRPr>
            </a:lvl1pPr>
            <a:lvl2pPr marL="914400" lvl="1" indent="-368300" algn="l">
              <a:lnSpc>
                <a:spcPct val="90000"/>
              </a:lnSpc>
              <a:spcBef>
                <a:spcPts val="500"/>
              </a:spcBef>
              <a:spcAft>
                <a:spcPts val="0"/>
              </a:spcAft>
              <a:buClr>
                <a:srgbClr val="3F3F3F"/>
              </a:buClr>
              <a:buSzPts val="2200"/>
              <a:buFont typeface="Helvetica Neue Light"/>
              <a:buChar char="•"/>
              <a:defRPr>
                <a:solidFill>
                  <a:srgbClr val="3F3F3F"/>
                </a:solidFill>
              </a:defRPr>
            </a:lvl2pPr>
            <a:lvl3pPr marL="1371600" lvl="2" indent="-355600" algn="l">
              <a:lnSpc>
                <a:spcPct val="90000"/>
              </a:lnSpc>
              <a:spcBef>
                <a:spcPts val="500"/>
              </a:spcBef>
              <a:spcAft>
                <a:spcPts val="0"/>
              </a:spcAft>
              <a:buClr>
                <a:srgbClr val="3F3F3F"/>
              </a:buClr>
              <a:buSzPts val="2000"/>
              <a:buFont typeface="Helvetica Neue Light"/>
              <a:buChar char="•"/>
              <a:defRPr>
                <a:solidFill>
                  <a:srgbClr val="3F3F3F"/>
                </a:solidFill>
              </a:defRPr>
            </a:lvl3pPr>
            <a:lvl4pPr marL="1828800" lvl="3" indent="-342900" algn="l">
              <a:lnSpc>
                <a:spcPct val="90000"/>
              </a:lnSpc>
              <a:spcBef>
                <a:spcPts val="500"/>
              </a:spcBef>
              <a:spcAft>
                <a:spcPts val="0"/>
              </a:spcAft>
              <a:buClr>
                <a:srgbClr val="3F3F3F"/>
              </a:buClr>
              <a:buSzPts val="1800"/>
              <a:buFont typeface="Helvetica Neue Light"/>
              <a:buChar char="•"/>
              <a:defRPr>
                <a:solidFill>
                  <a:srgbClr val="3F3F3F"/>
                </a:solidFill>
              </a:defRPr>
            </a:lvl4pPr>
            <a:lvl5pPr marL="2286000" lvl="4" indent="-330200" algn="l">
              <a:lnSpc>
                <a:spcPct val="90000"/>
              </a:lnSpc>
              <a:spcBef>
                <a:spcPts val="500"/>
              </a:spcBef>
              <a:spcAft>
                <a:spcPts val="0"/>
              </a:spcAft>
              <a:buClr>
                <a:srgbClr val="3F3F3F"/>
              </a:buClr>
              <a:buSzPts val="1600"/>
              <a:buFont typeface="Helvetica Neue Light"/>
              <a:buChar char="•"/>
              <a:defRPr>
                <a:solidFill>
                  <a:srgbClr val="3F3F3F"/>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2" name="Google Shape;42;p8"/>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43"/>
        <p:cNvGrpSpPr/>
        <p:nvPr/>
      </p:nvGrpSpPr>
      <p:grpSpPr>
        <a:xfrm>
          <a:off x="0" y="0"/>
          <a:ext cx="0" cy="0"/>
          <a:chOff x="0" y="0"/>
          <a:chExt cx="0" cy="0"/>
        </a:xfrm>
      </p:grpSpPr>
      <p:sp>
        <p:nvSpPr>
          <p:cNvPr id="44" name="Google Shape;44;p9"/>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45"/>
        <p:cNvGrpSpPr/>
        <p:nvPr/>
      </p:nvGrpSpPr>
      <p:grpSpPr>
        <a:xfrm>
          <a:off x="0" y="0"/>
          <a:ext cx="0" cy="0"/>
          <a:chOff x="0" y="0"/>
          <a:chExt cx="0" cy="0"/>
        </a:xfrm>
      </p:grpSpPr>
      <p:sp>
        <p:nvSpPr>
          <p:cNvPr id="46" name="Google Shape;46;p10"/>
          <p:cNvSpPr txBox="1">
            <a:spLocks noGrp="1"/>
          </p:cNvSpPr>
          <p:nvPr>
            <p:ph type="title"/>
          </p:nvPr>
        </p:nvSpPr>
        <p:spPr>
          <a:xfrm>
            <a:off x="954000" y="324000"/>
            <a:ext cx="11232000" cy="907200"/>
          </a:xfrm>
          <a:prstGeom prst="rect">
            <a:avLst/>
          </a:prstGeom>
          <a:noFill/>
          <a:ln>
            <a:noFill/>
          </a:ln>
        </p:spPr>
        <p:txBody>
          <a:bodyPr spcFirstLastPara="1" wrap="square" lIns="91425" tIns="46800" rIns="91425" bIns="46800" anchor="ctr" anchorCtr="0"/>
          <a:lstStyle>
            <a:lvl1pPr lvl="0" algn="l">
              <a:lnSpc>
                <a:spcPct val="90000"/>
              </a:lnSpc>
              <a:spcBef>
                <a:spcPts val="0"/>
              </a:spcBef>
              <a:spcAft>
                <a:spcPts val="0"/>
              </a:spcAft>
              <a:buClr>
                <a:srgbClr val="233445"/>
              </a:buClr>
              <a:buSzPts val="3200"/>
              <a:buFont typeface="Helvetica Neue Light"/>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 name="Google Shape;47;p10"/>
          <p:cNvSpPr txBox="1">
            <a:spLocks noGrp="1"/>
          </p:cNvSpPr>
          <p:nvPr>
            <p:ph type="body" idx="1"/>
          </p:nvPr>
        </p:nvSpPr>
        <p:spPr>
          <a:xfrm>
            <a:off x="5180012" y="1512000"/>
            <a:ext cx="6172200" cy="4814047"/>
          </a:xfrm>
          <a:prstGeom prst="rect">
            <a:avLst/>
          </a:prstGeom>
          <a:noFill/>
          <a:ln>
            <a:noFill/>
          </a:ln>
        </p:spPr>
        <p:txBody>
          <a:bodyPr spcFirstLastPara="1" wrap="square" lIns="90000" tIns="46800" rIns="91425" bIns="45700" anchor="t" anchorCtr="0"/>
          <a:lstStyle>
            <a:lvl1pPr marL="457200" lvl="0" indent="-381000" algn="l">
              <a:lnSpc>
                <a:spcPct val="90000"/>
              </a:lnSpc>
              <a:spcBef>
                <a:spcPts val="1000"/>
              </a:spcBef>
              <a:spcAft>
                <a:spcPts val="0"/>
              </a:spcAft>
              <a:buClr>
                <a:srgbClr val="3F3F3F"/>
              </a:buClr>
              <a:buSzPts val="2400"/>
              <a:buFont typeface="Helvetica Neue Light"/>
              <a:buChar char="•"/>
              <a:defRPr sz="2400"/>
            </a:lvl1pPr>
            <a:lvl2pPr marL="914400" lvl="1" indent="-368300" algn="l">
              <a:lnSpc>
                <a:spcPct val="90000"/>
              </a:lnSpc>
              <a:spcBef>
                <a:spcPts val="500"/>
              </a:spcBef>
              <a:spcAft>
                <a:spcPts val="0"/>
              </a:spcAft>
              <a:buClr>
                <a:srgbClr val="3F3F3F"/>
              </a:buClr>
              <a:buSzPts val="2200"/>
              <a:buFont typeface="Helvetica Neue Light"/>
              <a:buChar char="•"/>
              <a:defRPr sz="2200"/>
            </a:lvl2pPr>
            <a:lvl3pPr marL="1371600" lvl="2" indent="-355600" algn="l">
              <a:lnSpc>
                <a:spcPct val="90000"/>
              </a:lnSpc>
              <a:spcBef>
                <a:spcPts val="500"/>
              </a:spcBef>
              <a:spcAft>
                <a:spcPts val="0"/>
              </a:spcAft>
              <a:buClr>
                <a:srgbClr val="3F3F3F"/>
              </a:buClr>
              <a:buSzPts val="2000"/>
              <a:buFont typeface="Helvetica Neue Light"/>
              <a:buChar char="•"/>
              <a:defRPr sz="2000"/>
            </a:lvl3pPr>
            <a:lvl4pPr marL="1828800" lvl="3" indent="-342900" algn="l">
              <a:lnSpc>
                <a:spcPct val="90000"/>
              </a:lnSpc>
              <a:spcBef>
                <a:spcPts val="500"/>
              </a:spcBef>
              <a:spcAft>
                <a:spcPts val="0"/>
              </a:spcAft>
              <a:buClr>
                <a:srgbClr val="3F3F3F"/>
              </a:buClr>
              <a:buSzPts val="1800"/>
              <a:buFont typeface="Helvetica Neue Light"/>
              <a:buChar char="•"/>
              <a:defRPr sz="1800"/>
            </a:lvl4pPr>
            <a:lvl5pPr marL="2286000" lvl="4" indent="-330200" algn="l">
              <a:lnSpc>
                <a:spcPct val="90000"/>
              </a:lnSpc>
              <a:spcBef>
                <a:spcPts val="500"/>
              </a:spcBef>
              <a:spcAft>
                <a:spcPts val="0"/>
              </a:spcAft>
              <a:buClr>
                <a:srgbClr val="3F3F3F"/>
              </a:buClr>
              <a:buSzPts val="1600"/>
              <a:buFont typeface="Helvetica Neue Light"/>
              <a:buChar char="•"/>
              <a:defRPr sz="16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48" name="Google Shape;48;p10"/>
          <p:cNvSpPr txBox="1">
            <a:spLocks noGrp="1"/>
          </p:cNvSpPr>
          <p:nvPr>
            <p:ph type="body" idx="2"/>
          </p:nvPr>
        </p:nvSpPr>
        <p:spPr>
          <a:xfrm>
            <a:off x="958053" y="1512000"/>
            <a:ext cx="3932237" cy="4814047"/>
          </a:xfrm>
          <a:prstGeom prst="rect">
            <a:avLst/>
          </a:prstGeom>
          <a:noFill/>
          <a:ln>
            <a:noFill/>
          </a:ln>
        </p:spPr>
        <p:txBody>
          <a:bodyPr spcFirstLastPara="1" wrap="square" lIns="90000" tIns="46800" rIns="91425" bIns="45700" anchor="t" anchorCtr="0"/>
          <a:lstStyle>
            <a:lvl1pPr marL="457200" lvl="0" indent="-228600" algn="l">
              <a:lnSpc>
                <a:spcPct val="90000"/>
              </a:lnSpc>
              <a:spcBef>
                <a:spcPts val="1000"/>
              </a:spcBef>
              <a:spcAft>
                <a:spcPts val="0"/>
              </a:spcAft>
              <a:buClr>
                <a:srgbClr val="3F3F3F"/>
              </a:buClr>
              <a:buSzPts val="1600"/>
              <a:buFont typeface="Helvetica Neue Light"/>
              <a:buNone/>
              <a:defRPr sz="1600"/>
            </a:lvl1pPr>
            <a:lvl2pPr marL="914400" lvl="1" indent="-228600" algn="l">
              <a:lnSpc>
                <a:spcPct val="90000"/>
              </a:lnSpc>
              <a:spcBef>
                <a:spcPts val="500"/>
              </a:spcBef>
              <a:spcAft>
                <a:spcPts val="0"/>
              </a:spcAft>
              <a:buClr>
                <a:srgbClr val="3F3F3F"/>
              </a:buClr>
              <a:buSzPts val="1400"/>
              <a:buFont typeface="Helvetica Neue Light"/>
              <a:buNone/>
              <a:defRPr sz="1400"/>
            </a:lvl2pPr>
            <a:lvl3pPr marL="1371600" lvl="2" indent="-228600" algn="l">
              <a:lnSpc>
                <a:spcPct val="90000"/>
              </a:lnSpc>
              <a:spcBef>
                <a:spcPts val="500"/>
              </a:spcBef>
              <a:spcAft>
                <a:spcPts val="0"/>
              </a:spcAft>
              <a:buClr>
                <a:srgbClr val="3F3F3F"/>
              </a:buClr>
              <a:buSzPts val="1200"/>
              <a:buFont typeface="Helvetica Neue Light"/>
              <a:buNone/>
              <a:defRPr sz="1200"/>
            </a:lvl3pPr>
            <a:lvl4pPr marL="1828800" lvl="3" indent="-228600" algn="l">
              <a:lnSpc>
                <a:spcPct val="90000"/>
              </a:lnSpc>
              <a:spcBef>
                <a:spcPts val="500"/>
              </a:spcBef>
              <a:spcAft>
                <a:spcPts val="0"/>
              </a:spcAft>
              <a:buClr>
                <a:srgbClr val="3F3F3F"/>
              </a:buClr>
              <a:buSzPts val="1000"/>
              <a:buFont typeface="Helvetica Neue Light"/>
              <a:buNone/>
              <a:defRPr sz="1000"/>
            </a:lvl4pPr>
            <a:lvl5pPr marL="2286000" lvl="4" indent="-228600" algn="l">
              <a:lnSpc>
                <a:spcPct val="90000"/>
              </a:lnSpc>
              <a:spcBef>
                <a:spcPts val="500"/>
              </a:spcBef>
              <a:spcAft>
                <a:spcPts val="0"/>
              </a:spcAft>
              <a:buClr>
                <a:srgbClr val="3F3F3F"/>
              </a:buClr>
              <a:buSzPts val="1000"/>
              <a:buFont typeface="Helvetica Neue Light"/>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49" name="Google Shape;49;p10"/>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6">
            <a:alphaModFix/>
          </a:blip>
          <a:stretch>
            <a:fillRect/>
          </a:stretch>
        </a:blip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952497" y="324000"/>
            <a:ext cx="11232000" cy="908050"/>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rgbClr val="233445"/>
              </a:buClr>
              <a:buSzPts val="3200"/>
              <a:buFont typeface="Helvetica Neue Light"/>
              <a:buNone/>
              <a:defRPr sz="3200" b="0" i="0" u="none" strike="noStrike" cap="none">
                <a:solidFill>
                  <a:srgbClr val="233445"/>
                </a:solidFill>
                <a:latin typeface="Helvetica Neue Light"/>
                <a:ea typeface="Helvetica Neue Light"/>
                <a:cs typeface="Helvetica Neue Light"/>
                <a:sym typeface="Helvetica Neue Ligh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828000" y="1512000"/>
            <a:ext cx="10512000" cy="4680000"/>
          </a:xfrm>
          <a:prstGeom prst="rect">
            <a:avLst/>
          </a:prstGeom>
          <a:noFill/>
          <a:ln>
            <a:noFill/>
          </a:ln>
        </p:spPr>
        <p:txBody>
          <a:bodyPr spcFirstLastPara="1" wrap="square" lIns="90000" tIns="46800" rIns="91425" bIns="45700" anchor="t" anchorCtr="0"/>
          <a:lstStyle>
            <a:lvl1pPr marL="457200" marR="0" lvl="0" indent="-381000" algn="l" rtl="0">
              <a:lnSpc>
                <a:spcPct val="90000"/>
              </a:lnSpc>
              <a:spcBef>
                <a:spcPts val="1000"/>
              </a:spcBef>
              <a:spcAft>
                <a:spcPts val="0"/>
              </a:spcAft>
              <a:buClr>
                <a:srgbClr val="3F3F3F"/>
              </a:buClr>
              <a:buSzPts val="2400"/>
              <a:buFont typeface="Helvetica Neue Light"/>
              <a:buChar char="•"/>
              <a:defRPr sz="2400" b="0" i="0" u="none" strike="noStrike" cap="none">
                <a:solidFill>
                  <a:srgbClr val="3F3F3F"/>
                </a:solidFill>
                <a:latin typeface="Helvetica Neue Light"/>
                <a:ea typeface="Helvetica Neue Light"/>
                <a:cs typeface="Helvetica Neue Light"/>
                <a:sym typeface="Helvetica Neue Light"/>
              </a:defRPr>
            </a:lvl1pPr>
            <a:lvl2pPr marL="914400" marR="0" lvl="1" indent="-368300" algn="l" rtl="0">
              <a:lnSpc>
                <a:spcPct val="90000"/>
              </a:lnSpc>
              <a:spcBef>
                <a:spcPts val="500"/>
              </a:spcBef>
              <a:spcAft>
                <a:spcPts val="0"/>
              </a:spcAft>
              <a:buClr>
                <a:srgbClr val="3F3F3F"/>
              </a:buClr>
              <a:buSzPts val="2200"/>
              <a:buFont typeface="Helvetica Neue Light"/>
              <a:buChar char="•"/>
              <a:defRPr sz="2200" b="0" i="0" u="none" strike="noStrike" cap="none">
                <a:solidFill>
                  <a:srgbClr val="3F3F3F"/>
                </a:solidFill>
                <a:latin typeface="Helvetica Neue Light"/>
                <a:ea typeface="Helvetica Neue Light"/>
                <a:cs typeface="Helvetica Neue Light"/>
                <a:sym typeface="Helvetica Neue Light"/>
              </a:defRPr>
            </a:lvl2pPr>
            <a:lvl3pPr marL="1371600" marR="0" lvl="2" indent="-355600" algn="l" rtl="0">
              <a:lnSpc>
                <a:spcPct val="90000"/>
              </a:lnSpc>
              <a:spcBef>
                <a:spcPts val="500"/>
              </a:spcBef>
              <a:spcAft>
                <a:spcPts val="0"/>
              </a:spcAft>
              <a:buClr>
                <a:srgbClr val="3F3F3F"/>
              </a:buClr>
              <a:buSzPts val="2000"/>
              <a:buFont typeface="Helvetica Neue Light"/>
              <a:buChar char="•"/>
              <a:defRPr sz="2000" b="0" i="0" u="none" strike="noStrike" cap="none">
                <a:solidFill>
                  <a:srgbClr val="3F3F3F"/>
                </a:solidFill>
                <a:latin typeface="Helvetica Neue Light"/>
                <a:ea typeface="Helvetica Neue Light"/>
                <a:cs typeface="Helvetica Neue Light"/>
                <a:sym typeface="Helvetica Neue Light"/>
              </a:defRPr>
            </a:lvl3pPr>
            <a:lvl4pPr marL="1828800" marR="0" lvl="3" indent="-342900" algn="l" rtl="0">
              <a:lnSpc>
                <a:spcPct val="90000"/>
              </a:lnSpc>
              <a:spcBef>
                <a:spcPts val="500"/>
              </a:spcBef>
              <a:spcAft>
                <a:spcPts val="0"/>
              </a:spcAft>
              <a:buClr>
                <a:srgbClr val="3F3F3F"/>
              </a:buClr>
              <a:buSzPts val="1800"/>
              <a:buFont typeface="Helvetica Neue Light"/>
              <a:buChar char="•"/>
              <a:defRPr sz="1800" b="0" i="0" u="none" strike="noStrike" cap="none">
                <a:solidFill>
                  <a:srgbClr val="3F3F3F"/>
                </a:solidFill>
                <a:latin typeface="Helvetica Neue Light"/>
                <a:ea typeface="Helvetica Neue Light"/>
                <a:cs typeface="Helvetica Neue Light"/>
                <a:sym typeface="Helvetica Neue Light"/>
              </a:defRPr>
            </a:lvl4pPr>
            <a:lvl5pPr marL="2286000" marR="0" lvl="4" indent="-330200" algn="l" rtl="0">
              <a:lnSpc>
                <a:spcPct val="90000"/>
              </a:lnSpc>
              <a:spcBef>
                <a:spcPts val="500"/>
              </a:spcBef>
              <a:spcAft>
                <a:spcPts val="0"/>
              </a:spcAft>
              <a:buClr>
                <a:srgbClr val="3F3F3F"/>
              </a:buClr>
              <a:buSzPts val="1600"/>
              <a:buFont typeface="Helvetica Neue Light"/>
              <a:buChar char="•"/>
              <a:defRPr sz="1600" b="0" i="0" u="none" strike="noStrike" cap="none">
                <a:solidFill>
                  <a:srgbClr val="3F3F3F"/>
                </a:solidFill>
                <a:latin typeface="Helvetica Neue Light"/>
                <a:ea typeface="Helvetica Neue Light"/>
                <a:cs typeface="Helvetica Neue Light"/>
                <a:sym typeface="Helvetica Neue Light"/>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marR="0" lvl="0"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1pPr>
            <a:lvl2pPr marL="0" marR="0" lvl="1"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2pPr>
            <a:lvl3pPr marL="0" marR="0" lvl="2"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3pPr>
            <a:lvl4pPr marL="0" marR="0" lvl="3"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4pPr>
            <a:lvl5pPr marL="0" marR="0" lvl="4"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5pPr>
            <a:lvl6pPr marL="0" marR="0" lvl="5"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6pPr>
            <a:lvl7pPr marL="0" marR="0" lvl="6"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7pPr>
            <a:lvl8pPr marL="0" marR="0" lvl="7"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8pPr>
            <a:lvl9pPr marL="0" marR="0" lvl="8"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microsoft.com/office/2007/relationships/hdphoto" Target="../media/hdphoto2.wdp"/></Relationships>
</file>

<file path=ppt/slides/_rels/slide11.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microsoft.com/office/2007/relationships/hdphoto" Target="../media/hdphoto3.wdp"/></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jpg"/></Relationships>
</file>

<file path=ppt/slides/_rels/slide20.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3.xml"/><Relationship Id="rId5" Type="http://schemas.openxmlformats.org/officeDocument/2006/relationships/image" Target="../media/image29.tiff"/><Relationship Id="rId4" Type="http://schemas.openxmlformats.org/officeDocument/2006/relationships/image" Target="../media/image28.tiff"/></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31.png"/></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33.png"/></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microsoft.com/office/2007/relationships/hdphoto" Target="../media/hdphoto4.wdp"/></Relationships>
</file>

<file path=ppt/slides/_rels/slide31.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2.xml"/><Relationship Id="rId1" Type="http://schemas.openxmlformats.org/officeDocument/2006/relationships/slideLayout" Target="../slideLayouts/slideLayout3.xml"/><Relationship Id="rId4" Type="http://schemas.openxmlformats.org/officeDocument/2006/relationships/image" Target="../media/image42.png"/></Relationships>
</file>

<file path=ppt/slides/_rels/slide3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3.xml"/><Relationship Id="rId1" Type="http://schemas.openxmlformats.org/officeDocument/2006/relationships/slideLayout" Target="../slideLayouts/slideLayout3.xml"/><Relationship Id="rId4" Type="http://schemas.microsoft.com/office/2007/relationships/hdphoto" Target="../media/hdphoto5.wdp"/></Relationships>
</file>

<file path=ppt/slides/_rels/slide3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microsoft.com/office/2007/relationships/hdphoto" Target="../media/hdphoto1.wdp"/></Relationships>
</file>

<file path=ppt/slides/_rels/slide9.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12.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6"/>
          <p:cNvSpPr txBox="1">
            <a:spLocks noGrp="1"/>
          </p:cNvSpPr>
          <p:nvPr>
            <p:ph type="ctrTitle"/>
          </p:nvPr>
        </p:nvSpPr>
        <p:spPr>
          <a:xfrm>
            <a:off x="4827990" y="1055915"/>
            <a:ext cx="7305600" cy="952500"/>
          </a:xfrm>
          <a:prstGeom prst="rect">
            <a:avLst/>
          </a:prstGeom>
          <a:noFill/>
          <a:ln>
            <a:noFill/>
          </a:ln>
        </p:spPr>
        <p:txBody>
          <a:bodyPr spcFirstLastPara="1" wrap="square" lIns="0" tIns="0" rIns="91425" bIns="36000" anchor="ctr" anchorCtr="0">
            <a:noAutofit/>
          </a:bodyPr>
          <a:lstStyle/>
          <a:p>
            <a:pPr marL="72000" lvl="0" indent="0" algn="ctr" rtl="0">
              <a:lnSpc>
                <a:spcPct val="100000"/>
              </a:lnSpc>
              <a:spcBef>
                <a:spcPts val="0"/>
              </a:spcBef>
              <a:spcAft>
                <a:spcPts val="0"/>
              </a:spcAft>
              <a:buClr>
                <a:srgbClr val="233445"/>
              </a:buClr>
              <a:buSzPts val="3200"/>
              <a:buFont typeface="Helvetica Neue Light"/>
              <a:buNone/>
            </a:pPr>
            <a:r>
              <a:rPr lang="en-US" sz="3200" i="1"/>
              <a:t>WELCOME</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AEFCE-A615-8242-89D2-729C239E30C4}"/>
              </a:ext>
            </a:extLst>
          </p:cNvPr>
          <p:cNvSpPr>
            <a:spLocks noGrp="1"/>
          </p:cNvSpPr>
          <p:nvPr>
            <p:ph type="title"/>
          </p:nvPr>
        </p:nvSpPr>
        <p:spPr/>
        <p:txBody>
          <a:bodyPr/>
          <a:lstStyle/>
          <a:p>
            <a:r>
              <a:rPr lang="en-US" dirty="0"/>
              <a:t>Extract, Transform, and Load </a:t>
            </a:r>
          </a:p>
        </p:txBody>
      </p:sp>
      <p:sp>
        <p:nvSpPr>
          <p:cNvPr id="4" name="Slide Number Placeholder 3">
            <a:extLst>
              <a:ext uri="{FF2B5EF4-FFF2-40B4-BE49-F238E27FC236}">
                <a16:creationId xmlns:a16="http://schemas.microsoft.com/office/drawing/2014/main" id="{36BEFE8D-1F2F-B34E-BCF5-CD293A6FD4B8}"/>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10</a:t>
            </a:fld>
            <a:endParaRPr lang="en-US"/>
          </a:p>
        </p:txBody>
      </p:sp>
      <p:pic>
        <p:nvPicPr>
          <p:cNvPr id="6" name="Picture 5">
            <a:extLst>
              <a:ext uri="{FF2B5EF4-FFF2-40B4-BE49-F238E27FC236}">
                <a16:creationId xmlns:a16="http://schemas.microsoft.com/office/drawing/2014/main" id="{C22949B1-7033-D240-8DA0-C74CB7445A3E}"/>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9857" b="89825" l="6641" r="91895">
                        <a14:foregroundMark x1="7910" y1="75676" x2="6641" y2="23370"/>
                        <a14:foregroundMark x1="6641" y1="23370" x2="8398" y2="18760"/>
                        <a14:foregroundMark x1="90625" y1="75994" x2="91895" y2="21304"/>
                        <a14:foregroundMark x1="91895" y1="21304" x2="91797" y2="21145"/>
                      </a14:backgroundRemoval>
                    </a14:imgEffect>
                  </a14:imgLayer>
                </a14:imgProps>
              </a:ext>
            </a:extLst>
          </a:blip>
          <a:stretch>
            <a:fillRect/>
          </a:stretch>
        </p:blipFill>
        <p:spPr>
          <a:xfrm>
            <a:off x="1032471" y="982546"/>
            <a:ext cx="10127057" cy="6210734"/>
          </a:xfrm>
          <a:prstGeom prst="rect">
            <a:avLst/>
          </a:prstGeom>
        </p:spPr>
      </p:pic>
    </p:spTree>
    <p:extLst>
      <p:ext uri="{BB962C8B-B14F-4D97-AF65-F5344CB8AC3E}">
        <p14:creationId xmlns:p14="http://schemas.microsoft.com/office/powerpoint/2010/main" val="10594489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F956C4-93AF-E543-974D-CD8EC9241A21}"/>
              </a:ext>
            </a:extLst>
          </p:cNvPr>
          <p:cNvSpPr>
            <a:spLocks noGrp="1"/>
          </p:cNvSpPr>
          <p:nvPr>
            <p:ph type="title"/>
          </p:nvPr>
        </p:nvSpPr>
        <p:spPr/>
        <p:txBody>
          <a:bodyPr/>
          <a:lstStyle/>
          <a:p>
            <a:r>
              <a:rPr lang="en-US" dirty="0"/>
              <a:t>Extract, Load, Transform</a:t>
            </a:r>
          </a:p>
        </p:txBody>
      </p:sp>
      <p:sp>
        <p:nvSpPr>
          <p:cNvPr id="4" name="Slide Number Placeholder 3">
            <a:extLst>
              <a:ext uri="{FF2B5EF4-FFF2-40B4-BE49-F238E27FC236}">
                <a16:creationId xmlns:a16="http://schemas.microsoft.com/office/drawing/2014/main" id="{71ECE428-E824-B34C-8860-7D11A4214AC1}"/>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11</a:t>
            </a:fld>
            <a:endParaRPr lang="en-US"/>
          </a:p>
        </p:txBody>
      </p:sp>
      <p:pic>
        <p:nvPicPr>
          <p:cNvPr id="12" name="Picture 11" descr="A close up of a device&#10;&#10;Description automatically generated">
            <a:extLst>
              <a:ext uri="{FF2B5EF4-FFF2-40B4-BE49-F238E27FC236}">
                <a16:creationId xmlns:a16="http://schemas.microsoft.com/office/drawing/2014/main" id="{DB9178A6-EDD6-AC46-802B-40B96917C9FF}"/>
              </a:ext>
            </a:extLst>
          </p:cNvPr>
          <p:cNvPicPr>
            <a:picLocks noChangeAspect="1"/>
          </p:cNvPicPr>
          <p:nvPr/>
        </p:nvPicPr>
        <p:blipFill>
          <a:blip r:embed="rId3"/>
          <a:stretch>
            <a:fillRect/>
          </a:stretch>
        </p:blipFill>
        <p:spPr>
          <a:xfrm>
            <a:off x="1606550" y="1492250"/>
            <a:ext cx="8978900" cy="4406900"/>
          </a:xfrm>
          <a:prstGeom prst="rect">
            <a:avLst/>
          </a:prstGeom>
        </p:spPr>
      </p:pic>
    </p:spTree>
    <p:extLst>
      <p:ext uri="{BB962C8B-B14F-4D97-AF65-F5344CB8AC3E}">
        <p14:creationId xmlns:p14="http://schemas.microsoft.com/office/powerpoint/2010/main" val="24018735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45D5ED-CAA9-AC45-97FA-A6993AF442DE}"/>
              </a:ext>
            </a:extLst>
          </p:cNvPr>
          <p:cNvSpPr>
            <a:spLocks noGrp="1"/>
          </p:cNvSpPr>
          <p:nvPr>
            <p:ph type="title"/>
          </p:nvPr>
        </p:nvSpPr>
        <p:spPr/>
        <p:txBody>
          <a:bodyPr/>
          <a:lstStyle/>
          <a:p>
            <a:r>
              <a:rPr lang="en-US" dirty="0"/>
              <a:t>OLTP vs OLAP</a:t>
            </a:r>
          </a:p>
        </p:txBody>
      </p:sp>
      <p:sp>
        <p:nvSpPr>
          <p:cNvPr id="3" name="Text Placeholder 2">
            <a:extLst>
              <a:ext uri="{FF2B5EF4-FFF2-40B4-BE49-F238E27FC236}">
                <a16:creationId xmlns:a16="http://schemas.microsoft.com/office/drawing/2014/main" id="{5C019B96-D211-084C-906C-C901D9C6655E}"/>
              </a:ext>
            </a:extLst>
          </p:cNvPr>
          <p:cNvSpPr>
            <a:spLocks noGrp="1"/>
          </p:cNvSpPr>
          <p:nvPr>
            <p:ph type="body" idx="1"/>
          </p:nvPr>
        </p:nvSpPr>
        <p:spPr>
          <a:xfrm>
            <a:off x="318547" y="1544687"/>
            <a:ext cx="6003875" cy="4680000"/>
          </a:xfrm>
        </p:spPr>
        <p:txBody>
          <a:bodyPr/>
          <a:lstStyle/>
          <a:p>
            <a:pPr marL="76200" indent="0">
              <a:buNone/>
            </a:pPr>
            <a:r>
              <a:rPr lang="en-US" b="1" dirty="0"/>
              <a:t>OLTP </a:t>
            </a:r>
          </a:p>
          <a:p>
            <a:r>
              <a:rPr lang="en-US" dirty="0"/>
              <a:t>On-line Transaction Processing</a:t>
            </a:r>
          </a:p>
          <a:p>
            <a:pPr lvl="1"/>
            <a:r>
              <a:rPr lang="en-US" sz="2000" dirty="0">
                <a:solidFill>
                  <a:schemeClr val="dk1"/>
                </a:solidFill>
                <a:latin typeface="Helvetica Neue Light" panose="02000403000000020004" pitchFamily="2" charset="0"/>
                <a:ea typeface="Helvetica Neue Light" panose="02000403000000020004" pitchFamily="2" charset="0"/>
                <a:cs typeface="Calibri"/>
                <a:sym typeface="Calibri"/>
              </a:rPr>
              <a:t>is characterized by many short on-line transactions </a:t>
            </a:r>
          </a:p>
          <a:p>
            <a:pPr lvl="1"/>
            <a:r>
              <a:rPr lang="en-US" sz="2000" dirty="0">
                <a:solidFill>
                  <a:schemeClr val="dk1"/>
                </a:solidFill>
                <a:latin typeface="Helvetica Neue Light" panose="02000403000000020004" pitchFamily="2" charset="0"/>
                <a:ea typeface="Helvetica Neue Light" panose="02000403000000020004" pitchFamily="2" charset="0"/>
                <a:cs typeface="Calibri"/>
                <a:sym typeface="Calibri"/>
              </a:rPr>
              <a:t>INSERT, UPDATE, DELETE</a:t>
            </a:r>
          </a:p>
          <a:p>
            <a:pPr marL="76200" indent="0">
              <a:buNone/>
            </a:pPr>
            <a:r>
              <a:rPr lang="en-US" sz="2200" b="1" dirty="0">
                <a:solidFill>
                  <a:schemeClr val="dk1"/>
                </a:solidFill>
                <a:latin typeface="Helvetica Neue Light" panose="02000403000000020004" pitchFamily="2" charset="0"/>
                <a:ea typeface="Helvetica Neue Light" panose="02000403000000020004" pitchFamily="2" charset="0"/>
                <a:cs typeface="Calibri"/>
                <a:sym typeface="Calibri"/>
              </a:rPr>
              <a:t>OLAP</a:t>
            </a:r>
          </a:p>
          <a:p>
            <a:r>
              <a:rPr lang="en-US" sz="2200" dirty="0">
                <a:solidFill>
                  <a:schemeClr val="dk1"/>
                </a:solidFill>
                <a:latin typeface="Helvetica Neue Light" panose="02000403000000020004" pitchFamily="2" charset="0"/>
                <a:ea typeface="Helvetica Neue Light" panose="02000403000000020004" pitchFamily="2" charset="0"/>
                <a:cs typeface="Calibri"/>
                <a:sym typeface="Calibri"/>
              </a:rPr>
              <a:t>On-line Analytical Processing </a:t>
            </a:r>
          </a:p>
          <a:p>
            <a:pPr lvl="1"/>
            <a:r>
              <a:rPr lang="en-US" sz="2000" dirty="0">
                <a:latin typeface="Helvetica Neue Light" panose="02000403000000020004" pitchFamily="2" charset="0"/>
                <a:ea typeface="Helvetica Neue Light" panose="02000403000000020004" pitchFamily="2" charset="0"/>
              </a:rPr>
              <a:t>is characterized by relatively low volume of transactions. Queries are often very complex and involve aggregations</a:t>
            </a:r>
          </a:p>
          <a:p>
            <a:pPr lvl="1"/>
            <a:r>
              <a:rPr lang="en-US" sz="2000" dirty="0">
                <a:latin typeface="Helvetica Neue Light" panose="02000403000000020004" pitchFamily="2" charset="0"/>
                <a:ea typeface="Helvetica Neue Light" panose="02000403000000020004" pitchFamily="2" charset="0"/>
              </a:rPr>
              <a:t>database there is aggregated, historical data, stored in multi-dimensional schemas</a:t>
            </a:r>
          </a:p>
        </p:txBody>
      </p:sp>
      <p:sp>
        <p:nvSpPr>
          <p:cNvPr id="4" name="Slide Number Placeholder 3">
            <a:extLst>
              <a:ext uri="{FF2B5EF4-FFF2-40B4-BE49-F238E27FC236}">
                <a16:creationId xmlns:a16="http://schemas.microsoft.com/office/drawing/2014/main" id="{EB8E3D6E-7A2C-1847-A944-2A4499FC70E2}"/>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12</a:t>
            </a:fld>
            <a:endParaRPr lang="en-US"/>
          </a:p>
        </p:txBody>
      </p:sp>
      <p:pic>
        <p:nvPicPr>
          <p:cNvPr id="6" name="Picture 5" descr="A screenshot of a cell phone&#10;&#10;Description automatically generated">
            <a:extLst>
              <a:ext uri="{FF2B5EF4-FFF2-40B4-BE49-F238E27FC236}">
                <a16:creationId xmlns:a16="http://schemas.microsoft.com/office/drawing/2014/main" id="{182C9B68-3EC6-8B4B-809C-A25427948A11}"/>
              </a:ext>
            </a:extLst>
          </p:cNvPr>
          <p:cNvPicPr>
            <a:picLocks noChangeAspect="1"/>
          </p:cNvPicPr>
          <p:nvPr/>
        </p:nvPicPr>
        <p:blipFill>
          <a:blip r:embed="rId3"/>
          <a:stretch>
            <a:fillRect/>
          </a:stretch>
        </p:blipFill>
        <p:spPr>
          <a:xfrm>
            <a:off x="6457221" y="2076994"/>
            <a:ext cx="5204830" cy="3435531"/>
          </a:xfrm>
          <a:prstGeom prst="rect">
            <a:avLst/>
          </a:prstGeom>
        </p:spPr>
      </p:pic>
    </p:spTree>
    <p:extLst>
      <p:ext uri="{BB962C8B-B14F-4D97-AF65-F5344CB8AC3E}">
        <p14:creationId xmlns:p14="http://schemas.microsoft.com/office/powerpoint/2010/main" val="12881331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CBC2DE-CC40-AC4E-A88A-069E8CD817AF}"/>
              </a:ext>
            </a:extLst>
          </p:cNvPr>
          <p:cNvSpPr>
            <a:spLocks noGrp="1"/>
          </p:cNvSpPr>
          <p:nvPr>
            <p:ph type="title"/>
          </p:nvPr>
        </p:nvSpPr>
        <p:spPr>
          <a:xfrm>
            <a:off x="960000" y="310096"/>
            <a:ext cx="11232000" cy="908050"/>
          </a:xfrm>
        </p:spPr>
        <p:txBody>
          <a:bodyPr/>
          <a:lstStyle/>
          <a:p>
            <a:r>
              <a:rPr lang="en-US" dirty="0"/>
              <a:t>Basic ETL Process </a:t>
            </a:r>
          </a:p>
        </p:txBody>
      </p:sp>
      <p:sp>
        <p:nvSpPr>
          <p:cNvPr id="4" name="Slide Number Placeholder 3">
            <a:extLst>
              <a:ext uri="{FF2B5EF4-FFF2-40B4-BE49-F238E27FC236}">
                <a16:creationId xmlns:a16="http://schemas.microsoft.com/office/drawing/2014/main" id="{5574F55F-297B-4F48-9087-5222262A66CC}"/>
              </a:ext>
            </a:extLst>
          </p:cNvPr>
          <p:cNvSpPr>
            <a:spLocks noGrp="1"/>
          </p:cNvSpPr>
          <p:nvPr>
            <p:ph type="sldNum" idx="12"/>
          </p:nvPr>
        </p:nvSpPr>
        <p:spPr>
          <a:xfrm>
            <a:off x="11179358" y="6562038"/>
            <a:ext cx="834067" cy="298455"/>
          </a:xfrm>
        </p:spPr>
        <p:txBody>
          <a:bodyPr/>
          <a:lstStyle/>
          <a:p>
            <a:pPr marL="0" lvl="0" indent="0" algn="ctr" rtl="0">
              <a:spcBef>
                <a:spcPts val="0"/>
              </a:spcBef>
              <a:spcAft>
                <a:spcPts val="0"/>
              </a:spcAft>
              <a:buNone/>
            </a:pPr>
            <a:fld id="{00000000-1234-1234-1234-123412341234}" type="slidenum">
              <a:rPr lang="en-US" smtClean="0"/>
              <a:t>13</a:t>
            </a:fld>
            <a:endParaRPr lang="en-US"/>
          </a:p>
        </p:txBody>
      </p:sp>
      <p:pic>
        <p:nvPicPr>
          <p:cNvPr id="6" name="Picture 5" descr="A screenshot of a computer&#10;&#10;Description automatically generated">
            <a:extLst>
              <a:ext uri="{FF2B5EF4-FFF2-40B4-BE49-F238E27FC236}">
                <a16:creationId xmlns:a16="http://schemas.microsoft.com/office/drawing/2014/main" id="{C37ADCBA-9276-4D40-934E-505D697DB7C4}"/>
              </a:ext>
            </a:extLst>
          </p:cNvPr>
          <p:cNvPicPr>
            <a:picLocks noChangeAspect="1"/>
          </p:cNvPicPr>
          <p:nvPr/>
        </p:nvPicPr>
        <p:blipFill>
          <a:blip r:embed="rId3"/>
          <a:stretch>
            <a:fillRect/>
          </a:stretch>
        </p:blipFill>
        <p:spPr>
          <a:xfrm>
            <a:off x="76200" y="1282700"/>
            <a:ext cx="12039600" cy="5130800"/>
          </a:xfrm>
          <a:prstGeom prst="rect">
            <a:avLst/>
          </a:prstGeom>
        </p:spPr>
      </p:pic>
    </p:spTree>
    <p:extLst>
      <p:ext uri="{BB962C8B-B14F-4D97-AF65-F5344CB8AC3E}">
        <p14:creationId xmlns:p14="http://schemas.microsoft.com/office/powerpoint/2010/main" val="26625068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3D92DA-A34B-4541-88F6-9749D36D6636}"/>
              </a:ext>
            </a:extLst>
          </p:cNvPr>
          <p:cNvSpPr>
            <a:spLocks noGrp="1"/>
          </p:cNvSpPr>
          <p:nvPr>
            <p:ph type="title"/>
          </p:nvPr>
        </p:nvSpPr>
        <p:spPr/>
        <p:txBody>
          <a:bodyPr/>
          <a:lstStyle/>
          <a:p>
            <a:r>
              <a:rPr lang="en-US" dirty="0"/>
              <a:t>Data Extraction</a:t>
            </a:r>
          </a:p>
        </p:txBody>
      </p:sp>
      <p:sp>
        <p:nvSpPr>
          <p:cNvPr id="4" name="Slide Number Placeholder 3">
            <a:extLst>
              <a:ext uri="{FF2B5EF4-FFF2-40B4-BE49-F238E27FC236}">
                <a16:creationId xmlns:a16="http://schemas.microsoft.com/office/drawing/2014/main" id="{468BEF0A-8319-7849-AEE8-9FF2C8571A0A}"/>
              </a:ext>
            </a:extLst>
          </p:cNvPr>
          <p:cNvSpPr>
            <a:spLocks noGrp="1"/>
          </p:cNvSpPr>
          <p:nvPr>
            <p:ph type="sldNum" idx="12"/>
          </p:nvPr>
        </p:nvSpPr>
        <p:spPr>
          <a:xfrm>
            <a:off x="11512994" y="6486004"/>
            <a:ext cx="834067" cy="298455"/>
          </a:xfrm>
        </p:spPr>
        <p:txBody>
          <a:bodyPr/>
          <a:lstStyle/>
          <a:p>
            <a:pPr marL="0" lvl="0" indent="0" algn="ctr" rtl="0">
              <a:spcBef>
                <a:spcPts val="0"/>
              </a:spcBef>
              <a:spcAft>
                <a:spcPts val="0"/>
              </a:spcAft>
              <a:buNone/>
            </a:pPr>
            <a:fld id="{00000000-1234-1234-1234-123412341234}" type="slidenum">
              <a:rPr lang="en-US" smtClean="0"/>
              <a:t>14</a:t>
            </a:fld>
            <a:endParaRPr lang="en-US"/>
          </a:p>
        </p:txBody>
      </p:sp>
      <p:sp>
        <p:nvSpPr>
          <p:cNvPr id="5" name="Rectangle 4">
            <a:extLst>
              <a:ext uri="{FF2B5EF4-FFF2-40B4-BE49-F238E27FC236}">
                <a16:creationId xmlns:a16="http://schemas.microsoft.com/office/drawing/2014/main" id="{1E6E8166-F8C9-D14A-A4CD-E33BB67E8D9E}"/>
              </a:ext>
            </a:extLst>
          </p:cNvPr>
          <p:cNvSpPr/>
          <p:nvPr/>
        </p:nvSpPr>
        <p:spPr>
          <a:xfrm>
            <a:off x="1890583" y="2364810"/>
            <a:ext cx="8081319" cy="4053016"/>
          </a:xfrm>
          <a:prstGeom prst="rect">
            <a:avLst/>
          </a:prstGeom>
          <a:gradFill flip="none" rotWithShape="1">
            <a:gsLst>
              <a:gs pos="0">
                <a:schemeClr val="accent6">
                  <a:lumMod val="60000"/>
                  <a:lumOff val="40000"/>
                  <a:tint val="66000"/>
                  <a:satMod val="160000"/>
                </a:schemeClr>
              </a:gs>
              <a:gs pos="50000">
                <a:schemeClr val="accent6">
                  <a:lumMod val="60000"/>
                  <a:lumOff val="40000"/>
                  <a:tint val="44500"/>
                  <a:satMod val="160000"/>
                </a:schemeClr>
              </a:gs>
              <a:gs pos="100000">
                <a:schemeClr val="accent6">
                  <a:lumMod val="60000"/>
                  <a:lumOff val="40000"/>
                  <a:tint val="23500"/>
                  <a:satMod val="160000"/>
                </a:schemeClr>
              </a:gs>
            </a:gsLst>
            <a:lin ang="10800000" scaled="1"/>
            <a:tileRect/>
          </a:gra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12B0AB48-3183-D342-B9BF-270052661AA6}"/>
              </a:ext>
            </a:extLst>
          </p:cNvPr>
          <p:cNvSpPr txBox="1"/>
          <p:nvPr/>
        </p:nvSpPr>
        <p:spPr>
          <a:xfrm>
            <a:off x="2026509" y="2516072"/>
            <a:ext cx="5165124" cy="584775"/>
          </a:xfrm>
          <a:prstGeom prst="rect">
            <a:avLst/>
          </a:prstGeom>
          <a:noFill/>
        </p:spPr>
        <p:txBody>
          <a:bodyPr wrap="square" rtlCol="0">
            <a:spAutoFit/>
          </a:bodyPr>
          <a:lstStyle/>
          <a:p>
            <a:pPr lvl="0"/>
            <a:r>
              <a:rPr lang="en-US" sz="3200" b="1" dirty="0">
                <a:latin typeface="Helvetica Neue Light" panose="02000403000000020004" pitchFamily="2" charset="0"/>
                <a:ea typeface="Helvetica Neue Light" panose="02000403000000020004" pitchFamily="2" charset="0"/>
              </a:rPr>
              <a:t>Best Practices</a:t>
            </a:r>
          </a:p>
        </p:txBody>
      </p:sp>
      <p:pic>
        <p:nvPicPr>
          <p:cNvPr id="7" name="Picture 6">
            <a:extLst>
              <a:ext uri="{FF2B5EF4-FFF2-40B4-BE49-F238E27FC236}">
                <a16:creationId xmlns:a16="http://schemas.microsoft.com/office/drawing/2014/main" id="{341E8E94-B12C-1440-BA9F-C5FD02BDC1E4}"/>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6250" b="93750" l="1527" r="94275">
                        <a14:foregroundMark x1="3239" y1="58913" x2="10687" y2="59375"/>
                        <a14:foregroundMark x1="10687" y1="59375" x2="9924" y2="71354"/>
                        <a14:foregroundMark x1="9924" y1="71354" x2="16031" y2="70833"/>
                        <a14:foregroundMark x1="16031" y1="42708" x2="16794" y2="38021"/>
                        <a14:foregroundMark x1="20611" y1="25521" x2="23664" y2="21354"/>
                        <a14:foregroundMark x1="29008" y1="15104" x2="29008" y2="15104"/>
                        <a14:foregroundMark x1="30916" y1="11979" x2="39695" y2="10938"/>
                        <a14:foregroundMark x1="39695" y1="10938" x2="48092" y2="6250"/>
                        <a14:foregroundMark x1="48092" y1="6250" x2="56489" y2="6250"/>
                        <a14:foregroundMark x1="56489" y1="6250" x2="75954" y2="27604"/>
                        <a14:foregroundMark x1="90458" y1="38542" x2="91603" y2="56250"/>
                        <a14:foregroundMark x1="93893" y1="57292" x2="95038" y2="56250"/>
                        <a14:foregroundMark x1="43130" y1="84896" x2="51145" y2="89583"/>
                        <a14:foregroundMark x1="51145" y1="89583" x2="59542" y2="89583"/>
                        <a14:foregroundMark x1="54198" y1="94271" x2="45802" y2="92188"/>
                        <a14:foregroundMark x1="45802" y1="92188" x2="42366" y2="93750"/>
                        <a14:backgroundMark x1="1145" y1="59896" x2="1145" y2="59896"/>
                        <a14:backgroundMark x1="382" y1="58333" x2="1527" y2="60417"/>
                      </a14:backgroundRemoval>
                    </a14:imgEffect>
                  </a14:imgLayer>
                </a14:imgProps>
              </a:ext>
            </a:extLst>
          </a:blip>
          <a:stretch>
            <a:fillRect/>
          </a:stretch>
        </p:blipFill>
        <p:spPr>
          <a:xfrm rot="20330570">
            <a:off x="8332150" y="4797294"/>
            <a:ext cx="2647723" cy="1940317"/>
          </a:xfrm>
          <a:prstGeom prst="rect">
            <a:avLst/>
          </a:prstGeom>
        </p:spPr>
      </p:pic>
      <p:sp>
        <p:nvSpPr>
          <p:cNvPr id="8" name="TextBox 7">
            <a:extLst>
              <a:ext uri="{FF2B5EF4-FFF2-40B4-BE49-F238E27FC236}">
                <a16:creationId xmlns:a16="http://schemas.microsoft.com/office/drawing/2014/main" id="{53D7F97F-40EF-EB4D-B471-1C9CCA8E8540}"/>
              </a:ext>
            </a:extLst>
          </p:cNvPr>
          <p:cNvSpPr txBox="1"/>
          <p:nvPr/>
        </p:nvSpPr>
        <p:spPr>
          <a:xfrm>
            <a:off x="2026509" y="3098957"/>
            <a:ext cx="6771503" cy="3154710"/>
          </a:xfrm>
          <a:prstGeom prst="rect">
            <a:avLst/>
          </a:prstGeom>
          <a:noFill/>
        </p:spPr>
        <p:txBody>
          <a:bodyPr wrap="square" rtlCol="0">
            <a:spAutoFit/>
          </a:bodyPr>
          <a:lstStyle/>
          <a:p>
            <a:pPr marL="342900" lvl="0" indent="-342900">
              <a:spcAft>
                <a:spcPts val="600"/>
              </a:spcAft>
              <a:buFont typeface="Arial" panose="020B0604020202020204" pitchFamily="34" charset="0"/>
              <a:buChar char="•"/>
            </a:pPr>
            <a:r>
              <a:rPr lang="en-US" sz="2200" dirty="0">
                <a:latin typeface="Helvetica Neue Light" panose="02000403000000020004" pitchFamily="2" charset="0"/>
                <a:ea typeface="Helvetica Neue Light" panose="02000403000000020004" pitchFamily="2" charset="0"/>
                <a:cs typeface="Calibri" panose="020F0502020204030204" pitchFamily="34" charset="0"/>
              </a:rPr>
              <a:t>Reconcile records with the source data</a:t>
            </a:r>
          </a:p>
          <a:p>
            <a:pPr marL="342900" lvl="0" indent="-342900">
              <a:spcAft>
                <a:spcPts val="600"/>
              </a:spcAft>
              <a:buFont typeface="Arial" panose="020B0604020202020204" pitchFamily="34" charset="0"/>
              <a:buChar char="•"/>
            </a:pPr>
            <a:r>
              <a:rPr lang="en-US" sz="2200" dirty="0">
                <a:latin typeface="Helvetica Neue Light" panose="02000403000000020004" pitchFamily="2" charset="0"/>
                <a:ea typeface="Helvetica Neue Light" panose="02000403000000020004" pitchFamily="2" charset="0"/>
                <a:cs typeface="Calibri" panose="020F0502020204030204" pitchFamily="34" charset="0"/>
              </a:rPr>
              <a:t>Make sure that no spam/unwanted data loaded</a:t>
            </a:r>
          </a:p>
          <a:p>
            <a:pPr marL="342900" lvl="0" indent="-342900">
              <a:spcAft>
                <a:spcPts val="600"/>
              </a:spcAft>
              <a:buFont typeface="Arial" panose="020B0604020202020204" pitchFamily="34" charset="0"/>
              <a:buChar char="•"/>
            </a:pPr>
            <a:r>
              <a:rPr lang="en-US" sz="2200" dirty="0">
                <a:latin typeface="Helvetica Neue Light" panose="02000403000000020004" pitchFamily="2" charset="0"/>
                <a:ea typeface="Helvetica Neue Light" panose="02000403000000020004" pitchFamily="2" charset="0"/>
                <a:cs typeface="Calibri" panose="020F0502020204030204" pitchFamily="34" charset="0"/>
              </a:rPr>
              <a:t>Data type check</a:t>
            </a:r>
          </a:p>
          <a:p>
            <a:pPr marL="742950" lvl="1" indent="-285750">
              <a:spcAft>
                <a:spcPts val="600"/>
              </a:spcAft>
              <a:buFont typeface="Wingdings" pitchFamily="2" charset="2"/>
              <a:buChar char="Ø"/>
            </a:pPr>
            <a:r>
              <a:rPr lang="en-US" sz="2000" dirty="0">
                <a:latin typeface="Helvetica Neue Light" panose="02000403000000020004" pitchFamily="2" charset="0"/>
                <a:ea typeface="Helvetica Neue Light" panose="02000403000000020004" pitchFamily="2" charset="0"/>
                <a:cs typeface="Times New Roman" panose="02020603050405020304" pitchFamily="18" charset="0"/>
              </a:rPr>
              <a:t>STRING, INT, BOOLEAN, DATE</a:t>
            </a:r>
          </a:p>
          <a:p>
            <a:pPr marL="342900" lvl="0" indent="-342900">
              <a:spcAft>
                <a:spcPts val="600"/>
              </a:spcAft>
              <a:buFont typeface="Arial" panose="020B0604020202020204" pitchFamily="34" charset="0"/>
              <a:buChar char="•"/>
            </a:pPr>
            <a:r>
              <a:rPr lang="en-US" sz="2200" dirty="0">
                <a:latin typeface="Helvetica Neue Light" panose="02000403000000020004" pitchFamily="2" charset="0"/>
                <a:ea typeface="Helvetica Neue Light" panose="02000403000000020004" pitchFamily="2" charset="0"/>
                <a:cs typeface="Calibri" panose="020F0502020204030204" pitchFamily="34" charset="0"/>
              </a:rPr>
              <a:t>Remove all types of duplicate/fragmented data</a:t>
            </a:r>
          </a:p>
          <a:p>
            <a:pPr marL="342900" lvl="0" indent="-342900">
              <a:spcAft>
                <a:spcPts val="600"/>
              </a:spcAft>
              <a:buFont typeface="Arial" panose="020B0604020202020204" pitchFamily="34" charset="0"/>
              <a:buChar char="•"/>
            </a:pPr>
            <a:r>
              <a:rPr lang="en-US" sz="2200" dirty="0">
                <a:latin typeface="Helvetica Neue Light" panose="02000403000000020004" pitchFamily="2" charset="0"/>
                <a:ea typeface="Helvetica Neue Light" panose="02000403000000020004" pitchFamily="2" charset="0"/>
                <a:cs typeface="Calibri" panose="020F0502020204030204" pitchFamily="34" charset="0"/>
              </a:rPr>
              <a:t>Check whether all the keys are in place or not</a:t>
            </a:r>
          </a:p>
          <a:p>
            <a:pPr marL="742950" lvl="1" indent="-285750">
              <a:spcAft>
                <a:spcPts val="600"/>
              </a:spcAft>
              <a:buFont typeface="Wingdings" pitchFamily="2" charset="2"/>
              <a:buChar char="Ø"/>
            </a:pPr>
            <a:r>
              <a:rPr lang="en-US" sz="2000" dirty="0">
                <a:latin typeface="Helvetica Neue Light" panose="02000403000000020004" pitchFamily="2" charset="0"/>
                <a:ea typeface="Helvetica Neue Light" panose="02000403000000020004" pitchFamily="2" charset="0"/>
                <a:cs typeface="Times New Roman" panose="02020603050405020304" pitchFamily="18" charset="0"/>
              </a:rPr>
              <a:t>Did the data shift due to an extra comma</a:t>
            </a:r>
          </a:p>
          <a:p>
            <a:endParaRPr lang="en-US" dirty="0"/>
          </a:p>
        </p:txBody>
      </p:sp>
      <p:sp>
        <p:nvSpPr>
          <p:cNvPr id="9" name="TextBox 8">
            <a:extLst>
              <a:ext uri="{FF2B5EF4-FFF2-40B4-BE49-F238E27FC236}">
                <a16:creationId xmlns:a16="http://schemas.microsoft.com/office/drawing/2014/main" id="{2A7D2B2C-6AAB-A944-AC35-FD71F6A9A6A4}"/>
              </a:ext>
            </a:extLst>
          </p:cNvPr>
          <p:cNvSpPr txBox="1"/>
          <p:nvPr/>
        </p:nvSpPr>
        <p:spPr>
          <a:xfrm>
            <a:off x="148280" y="1336007"/>
            <a:ext cx="7438768" cy="830997"/>
          </a:xfrm>
          <a:prstGeom prst="rect">
            <a:avLst/>
          </a:prstGeom>
          <a:noFill/>
        </p:spPr>
        <p:txBody>
          <a:bodyPr wrap="square" rtlCol="0">
            <a:spAutoFit/>
          </a:bodyPr>
          <a:lstStyle/>
          <a:p>
            <a:r>
              <a:rPr lang="en-US" sz="2400" b="1" dirty="0">
                <a:latin typeface="Helvetica Neue Light" panose="02000403000000020004" pitchFamily="2" charset="0"/>
                <a:ea typeface="Helvetica Neue Light" panose="02000403000000020004" pitchFamily="2" charset="0"/>
              </a:rPr>
              <a:t>QA as much of the data before we make is available </a:t>
            </a:r>
          </a:p>
          <a:p>
            <a:r>
              <a:rPr lang="en-US" sz="2400" b="1" dirty="0">
                <a:latin typeface="Helvetica Neue Light" panose="02000403000000020004" pitchFamily="2" charset="0"/>
                <a:ea typeface="Helvetica Neue Light" panose="02000403000000020004" pitchFamily="2" charset="0"/>
              </a:rPr>
              <a:t>Keep history of all raw data</a:t>
            </a:r>
          </a:p>
        </p:txBody>
      </p:sp>
    </p:spTree>
    <p:extLst>
      <p:ext uri="{BB962C8B-B14F-4D97-AF65-F5344CB8AC3E}">
        <p14:creationId xmlns:p14="http://schemas.microsoft.com/office/powerpoint/2010/main" val="18271970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F974F-C2AA-A24D-9A2F-B935B72B1C15}"/>
              </a:ext>
            </a:extLst>
          </p:cNvPr>
          <p:cNvSpPr>
            <a:spLocks noGrp="1"/>
          </p:cNvSpPr>
          <p:nvPr>
            <p:ph type="title"/>
          </p:nvPr>
        </p:nvSpPr>
        <p:spPr/>
        <p:txBody>
          <a:bodyPr/>
          <a:lstStyle/>
          <a:p>
            <a:r>
              <a:rPr lang="en-US" dirty="0"/>
              <a:t>SQL Extraction</a:t>
            </a:r>
          </a:p>
        </p:txBody>
      </p:sp>
      <p:sp>
        <p:nvSpPr>
          <p:cNvPr id="4" name="Slide Number Placeholder 3">
            <a:extLst>
              <a:ext uri="{FF2B5EF4-FFF2-40B4-BE49-F238E27FC236}">
                <a16:creationId xmlns:a16="http://schemas.microsoft.com/office/drawing/2014/main" id="{CB01ECAB-9482-9F4C-A4DA-978B4C9184F6}"/>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15</a:t>
            </a:fld>
            <a:endParaRPr lang="en-US"/>
          </a:p>
        </p:txBody>
      </p:sp>
      <p:sp>
        <p:nvSpPr>
          <p:cNvPr id="6" name="TextBox 5">
            <a:extLst>
              <a:ext uri="{FF2B5EF4-FFF2-40B4-BE49-F238E27FC236}">
                <a16:creationId xmlns:a16="http://schemas.microsoft.com/office/drawing/2014/main" id="{DD65673A-FDD8-1543-94B8-5F4532792E60}"/>
              </a:ext>
            </a:extLst>
          </p:cNvPr>
          <p:cNvSpPr txBox="1"/>
          <p:nvPr/>
        </p:nvSpPr>
        <p:spPr>
          <a:xfrm>
            <a:off x="952497" y="1714862"/>
            <a:ext cx="9960712" cy="4339650"/>
          </a:xfrm>
          <a:prstGeom prst="rect">
            <a:avLst/>
          </a:prstGeom>
          <a:noFill/>
        </p:spPr>
        <p:txBody>
          <a:bodyPr wrap="square" rtlCol="0">
            <a:spAutoFit/>
          </a:bodyPr>
          <a:lstStyle/>
          <a:p>
            <a:pPr marL="342900" lvl="0" indent="-342900">
              <a:spcAft>
                <a:spcPts val="600"/>
              </a:spcAft>
              <a:buFont typeface="Arial" panose="020B0604020202020204" pitchFamily="34" charset="0"/>
              <a:buChar char="•"/>
            </a:pPr>
            <a:r>
              <a:rPr lang="en-US" sz="2200" dirty="0">
                <a:latin typeface="Helvetica Neue Light" panose="02000403000000020004" pitchFamily="2" charset="0"/>
                <a:ea typeface="Helvetica Neue Light" panose="02000403000000020004" pitchFamily="2" charset="0"/>
                <a:cs typeface="Calibri" panose="020F0502020204030204" pitchFamily="34" charset="0"/>
              </a:rPr>
              <a:t>What does SQL stand for?</a:t>
            </a:r>
          </a:p>
          <a:p>
            <a:pPr marL="742950" lvl="1" indent="-285750">
              <a:spcAft>
                <a:spcPts val="600"/>
              </a:spcAft>
              <a:buFont typeface="Wingdings" pitchFamily="2" charset="2"/>
              <a:buChar char="Ø"/>
            </a:pPr>
            <a:r>
              <a:rPr lang="en-US" sz="2000" dirty="0">
                <a:latin typeface="Helvetica Neue Light" panose="02000403000000020004" pitchFamily="2" charset="0"/>
                <a:ea typeface="Helvetica Neue Light" panose="02000403000000020004" pitchFamily="2" charset="0"/>
                <a:cs typeface="Times New Roman" panose="02020603050405020304" pitchFamily="18" charset="0"/>
              </a:rPr>
              <a:t>Structured Query Language</a:t>
            </a:r>
            <a:endParaRPr lang="en-US" sz="2200" dirty="0">
              <a:latin typeface="Helvetica Neue Light" panose="02000403000000020004" pitchFamily="2" charset="0"/>
              <a:ea typeface="Helvetica Neue Light" panose="02000403000000020004" pitchFamily="2" charset="0"/>
              <a:cs typeface="Calibri" panose="020F0502020204030204" pitchFamily="34" charset="0"/>
            </a:endParaRPr>
          </a:p>
          <a:p>
            <a:pPr marL="342900" lvl="0" indent="-342900">
              <a:spcAft>
                <a:spcPts val="600"/>
              </a:spcAft>
              <a:buFont typeface="Arial" panose="020B0604020202020204" pitchFamily="34" charset="0"/>
              <a:buChar char="•"/>
            </a:pPr>
            <a:r>
              <a:rPr lang="en-US" sz="2200" dirty="0">
                <a:latin typeface="Helvetica Neue Light" panose="02000403000000020004" pitchFamily="2" charset="0"/>
                <a:ea typeface="Helvetica Neue Light" panose="02000403000000020004" pitchFamily="2" charset="0"/>
                <a:cs typeface="Calibri" panose="020F0502020204030204" pitchFamily="34" charset="0"/>
              </a:rPr>
              <a:t>It is based on relational algebra 	</a:t>
            </a:r>
          </a:p>
          <a:p>
            <a:pPr marL="742950" lvl="1" indent="-285750">
              <a:spcAft>
                <a:spcPts val="600"/>
              </a:spcAft>
              <a:buFont typeface="Wingdings" pitchFamily="2" charset="2"/>
              <a:buChar char="Ø"/>
            </a:pPr>
            <a:r>
              <a:rPr lang="en-US" sz="2000" dirty="0">
                <a:latin typeface="Helvetica Neue Light" panose="02000403000000020004" pitchFamily="2" charset="0"/>
                <a:ea typeface="Helvetica Neue Light" panose="02000403000000020004" pitchFamily="2" charset="0"/>
                <a:cs typeface="Times New Roman" panose="02020603050405020304" pitchFamily="18" charset="0"/>
              </a:rPr>
              <a:t>Intersect, union, differences</a:t>
            </a:r>
          </a:p>
          <a:p>
            <a:pPr marL="342900" lvl="0" indent="-342900">
              <a:spcAft>
                <a:spcPts val="600"/>
              </a:spcAft>
              <a:buFont typeface="Arial" panose="020B0604020202020204" pitchFamily="34" charset="0"/>
              <a:buChar char="•"/>
            </a:pPr>
            <a:r>
              <a:rPr lang="en-US" sz="2200" dirty="0">
                <a:latin typeface="Helvetica Neue Light" panose="02000403000000020004" pitchFamily="2" charset="0"/>
                <a:ea typeface="Helvetica Neue Light" panose="02000403000000020004" pitchFamily="2" charset="0"/>
                <a:cs typeface="Calibri" panose="020F0502020204030204" pitchFamily="34" charset="0"/>
              </a:rPr>
              <a:t>1986 – ANSI (American National Standards Institute) designated it a language</a:t>
            </a:r>
          </a:p>
          <a:p>
            <a:pPr marL="342900" lvl="0" indent="-342900">
              <a:spcAft>
                <a:spcPts val="600"/>
              </a:spcAft>
              <a:buFont typeface="Arial" panose="020B0604020202020204" pitchFamily="34" charset="0"/>
              <a:buChar char="•"/>
            </a:pPr>
            <a:r>
              <a:rPr lang="en-US" sz="2200" dirty="0">
                <a:latin typeface="Helvetica Neue Light" panose="02000403000000020004" pitchFamily="2" charset="0"/>
                <a:ea typeface="Helvetica Neue Light" panose="02000403000000020004" pitchFamily="2" charset="0"/>
                <a:cs typeface="Calibri" panose="020F0502020204030204" pitchFamily="34" charset="0"/>
              </a:rPr>
              <a:t>1987 – ISO (International Standards Organization) followed suit </a:t>
            </a:r>
          </a:p>
          <a:p>
            <a:pPr marL="342900" indent="-342900">
              <a:spcAft>
                <a:spcPts val="600"/>
              </a:spcAft>
              <a:buFont typeface="Arial" panose="020B0604020202020204" pitchFamily="34" charset="0"/>
              <a:buChar char="•"/>
            </a:pPr>
            <a:r>
              <a:rPr lang="en-US" sz="2200" dirty="0">
                <a:latin typeface="Helvetica Neue Light" panose="02000403000000020004" pitchFamily="2" charset="0"/>
                <a:ea typeface="Helvetica Neue Light" panose="02000403000000020004" pitchFamily="2" charset="0"/>
                <a:cs typeface="Calibri" panose="020F0502020204030204" pitchFamily="34" charset="0"/>
              </a:rPr>
              <a:t>There are different versions - but only subtle changes – basic syntax </a:t>
            </a:r>
          </a:p>
          <a:p>
            <a:pPr marL="742950" lvl="1" indent="-285750">
              <a:spcAft>
                <a:spcPts val="600"/>
              </a:spcAft>
              <a:buFont typeface="Wingdings" pitchFamily="2" charset="2"/>
              <a:buChar char="Ø"/>
            </a:pPr>
            <a:r>
              <a:rPr lang="en-US" sz="2000" dirty="0">
                <a:latin typeface="Helvetica Neue Light" panose="02000403000000020004" pitchFamily="2" charset="0"/>
                <a:ea typeface="Helvetica Neue Light" panose="02000403000000020004" pitchFamily="2" charset="0"/>
                <a:cs typeface="Times New Roman" panose="02020603050405020304" pitchFamily="18" charset="0"/>
              </a:rPr>
              <a:t>Data manipulations – DML</a:t>
            </a:r>
          </a:p>
          <a:p>
            <a:pPr marL="742950" lvl="1" indent="-285750">
              <a:spcAft>
                <a:spcPts val="600"/>
              </a:spcAft>
              <a:buFont typeface="Wingdings" pitchFamily="2" charset="2"/>
              <a:buChar char="Ø"/>
            </a:pPr>
            <a:r>
              <a:rPr lang="en-US" sz="2000" dirty="0">
                <a:latin typeface="Helvetica Neue Light" panose="02000403000000020004" pitchFamily="2" charset="0"/>
                <a:ea typeface="Helvetica Neue Light" panose="02000403000000020004" pitchFamily="2" charset="0"/>
                <a:cs typeface="Times New Roman" panose="02020603050405020304" pitchFamily="18" charset="0"/>
              </a:rPr>
              <a:t>Data Definitions – DDL</a:t>
            </a:r>
          </a:p>
          <a:p>
            <a:pPr marL="342900" lvl="0" indent="-342900">
              <a:spcAft>
                <a:spcPts val="600"/>
              </a:spcAft>
              <a:buFont typeface="Arial" panose="020B0604020202020204" pitchFamily="34" charset="0"/>
              <a:buChar char="•"/>
            </a:pPr>
            <a:r>
              <a:rPr lang="en-US" sz="2200" dirty="0">
                <a:latin typeface="Helvetica Neue Light" panose="02000403000000020004" pitchFamily="2" charset="0"/>
                <a:ea typeface="Helvetica Neue Light" panose="02000403000000020004" pitchFamily="2" charset="0"/>
                <a:cs typeface="Calibri" panose="020F0502020204030204" pitchFamily="34" charset="0"/>
              </a:rPr>
              <a:t>Most relationship data bases are row oriented and columnar </a:t>
            </a:r>
          </a:p>
          <a:p>
            <a:endParaRPr lang="en-US" dirty="0"/>
          </a:p>
        </p:txBody>
      </p:sp>
      <p:pic>
        <p:nvPicPr>
          <p:cNvPr id="7" name="Picture 6">
            <a:extLst>
              <a:ext uri="{FF2B5EF4-FFF2-40B4-BE49-F238E27FC236}">
                <a16:creationId xmlns:a16="http://schemas.microsoft.com/office/drawing/2014/main" id="{D1F5A758-23F3-8C43-8B66-FA52D78B035B}"/>
              </a:ext>
            </a:extLst>
          </p:cNvPr>
          <p:cNvPicPr>
            <a:picLocks noChangeAspect="1"/>
          </p:cNvPicPr>
          <p:nvPr/>
        </p:nvPicPr>
        <p:blipFill>
          <a:blip r:embed="rId3"/>
          <a:stretch>
            <a:fillRect/>
          </a:stretch>
        </p:blipFill>
        <p:spPr>
          <a:xfrm rot="478794">
            <a:off x="7492313" y="1380330"/>
            <a:ext cx="1762897" cy="1762897"/>
          </a:xfrm>
          <a:prstGeom prst="rect">
            <a:avLst/>
          </a:prstGeom>
        </p:spPr>
      </p:pic>
    </p:spTree>
    <p:extLst>
      <p:ext uri="{BB962C8B-B14F-4D97-AF65-F5344CB8AC3E}">
        <p14:creationId xmlns:p14="http://schemas.microsoft.com/office/powerpoint/2010/main" val="2223867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FF5CC5-B77B-194B-9B86-6FB49339B6E6}"/>
              </a:ext>
            </a:extLst>
          </p:cNvPr>
          <p:cNvSpPr>
            <a:spLocks noGrp="1"/>
          </p:cNvSpPr>
          <p:nvPr>
            <p:ph type="title"/>
          </p:nvPr>
        </p:nvSpPr>
        <p:spPr>
          <a:xfrm>
            <a:off x="960000" y="307975"/>
            <a:ext cx="11232000" cy="908050"/>
          </a:xfrm>
        </p:spPr>
        <p:txBody>
          <a:bodyPr/>
          <a:lstStyle/>
          <a:p>
            <a:r>
              <a:rPr lang="en-US" dirty="0">
                <a:latin typeface="Helvetica Neue Light" panose="02000403000000020004" pitchFamily="2" charset="0"/>
                <a:ea typeface="Helvetica Neue Light" panose="02000403000000020004" pitchFamily="2" charset="0"/>
                <a:cs typeface="Calibri" panose="020F0502020204030204" pitchFamily="34" charset="0"/>
              </a:rPr>
              <a:t>Relationship - Row Oriented and Columnar </a:t>
            </a:r>
            <a:endParaRPr lang="en-US" dirty="0"/>
          </a:p>
        </p:txBody>
      </p:sp>
      <p:sp>
        <p:nvSpPr>
          <p:cNvPr id="4" name="Slide Number Placeholder 3">
            <a:extLst>
              <a:ext uri="{FF2B5EF4-FFF2-40B4-BE49-F238E27FC236}">
                <a16:creationId xmlns:a16="http://schemas.microsoft.com/office/drawing/2014/main" id="{F709777E-D7FA-AD45-854A-F703FAD138C0}"/>
              </a:ext>
            </a:extLst>
          </p:cNvPr>
          <p:cNvSpPr>
            <a:spLocks noGrp="1"/>
          </p:cNvSpPr>
          <p:nvPr>
            <p:ph type="sldNum" idx="12"/>
          </p:nvPr>
        </p:nvSpPr>
        <p:spPr>
          <a:xfrm>
            <a:off x="10512092" y="6537324"/>
            <a:ext cx="834067" cy="298455"/>
          </a:xfrm>
        </p:spPr>
        <p:txBody>
          <a:bodyPr/>
          <a:lstStyle/>
          <a:p>
            <a:pPr marL="0" lvl="0" indent="0" algn="ctr" rtl="0">
              <a:spcBef>
                <a:spcPts val="0"/>
              </a:spcBef>
              <a:spcAft>
                <a:spcPts val="0"/>
              </a:spcAft>
              <a:buNone/>
            </a:pPr>
            <a:fld id="{00000000-1234-1234-1234-123412341234}" type="slidenum">
              <a:rPr lang="en-US" smtClean="0"/>
              <a:t>16</a:t>
            </a:fld>
            <a:endParaRPr lang="en-US"/>
          </a:p>
        </p:txBody>
      </p:sp>
      <p:sp>
        <p:nvSpPr>
          <p:cNvPr id="5" name="TextBox 4">
            <a:extLst>
              <a:ext uri="{FF2B5EF4-FFF2-40B4-BE49-F238E27FC236}">
                <a16:creationId xmlns:a16="http://schemas.microsoft.com/office/drawing/2014/main" id="{381D22A6-D73F-FD44-8F33-6FDAA471281A}"/>
              </a:ext>
            </a:extLst>
          </p:cNvPr>
          <p:cNvSpPr txBox="1"/>
          <p:nvPr/>
        </p:nvSpPr>
        <p:spPr>
          <a:xfrm>
            <a:off x="3657600" y="1389985"/>
            <a:ext cx="4876800" cy="430887"/>
          </a:xfrm>
          <a:prstGeom prst="rect">
            <a:avLst/>
          </a:prstGeom>
          <a:noFill/>
        </p:spPr>
        <p:txBody>
          <a:bodyPr wrap="square" rtlCol="0">
            <a:spAutoFit/>
          </a:bodyPr>
          <a:lstStyle/>
          <a:p>
            <a:pPr algn="ctr"/>
            <a:r>
              <a:rPr lang="en-US" sz="2200" b="1" dirty="0"/>
              <a:t>Objects and Attributes </a:t>
            </a:r>
          </a:p>
        </p:txBody>
      </p:sp>
      <p:sp>
        <p:nvSpPr>
          <p:cNvPr id="6" name="Rectangle 5">
            <a:extLst>
              <a:ext uri="{FF2B5EF4-FFF2-40B4-BE49-F238E27FC236}">
                <a16:creationId xmlns:a16="http://schemas.microsoft.com/office/drawing/2014/main" id="{5059AB2B-D1D3-DC4F-BE5F-746A0558D3E3}"/>
              </a:ext>
            </a:extLst>
          </p:cNvPr>
          <p:cNvSpPr/>
          <p:nvPr/>
        </p:nvSpPr>
        <p:spPr>
          <a:xfrm>
            <a:off x="2388971" y="2514600"/>
            <a:ext cx="7928921" cy="3581400"/>
          </a:xfrm>
          <a:prstGeom prst="rect">
            <a:avLst/>
          </a:prstGeom>
        </p:spPr>
        <p:style>
          <a:lnRef idx="0">
            <a:schemeClr val="accent5"/>
          </a:lnRef>
          <a:fillRef idx="3">
            <a:schemeClr val="accent5"/>
          </a:fillRef>
          <a:effectRef idx="3">
            <a:schemeClr val="accent5"/>
          </a:effectRef>
          <a:fontRef idx="minor">
            <a:schemeClr val="lt1"/>
          </a:fontRef>
        </p:style>
        <p:txBody>
          <a:bodyPr rtlCol="0" anchor="t"/>
          <a:lstStyle/>
          <a:p>
            <a:endParaRPr lang="en-US" dirty="0">
              <a:solidFill>
                <a:schemeClr val="tx1"/>
              </a:solidFill>
            </a:endParaRPr>
          </a:p>
          <a:p>
            <a:pPr algn="ctr"/>
            <a:r>
              <a:rPr lang="en-US" sz="2800" dirty="0">
                <a:solidFill>
                  <a:schemeClr val="tx1"/>
                </a:solidFill>
                <a:latin typeface="Helvetica Neue Light" panose="02000403000000020004" pitchFamily="2" charset="0"/>
                <a:ea typeface="Helvetica Neue Light" panose="02000403000000020004" pitchFamily="2" charset="0"/>
              </a:rPr>
              <a:t>4 main Data types</a:t>
            </a:r>
          </a:p>
          <a:p>
            <a:pPr algn="ctr"/>
            <a:endParaRPr lang="en-US" sz="900" dirty="0">
              <a:solidFill>
                <a:schemeClr val="tx1"/>
              </a:solidFill>
              <a:latin typeface="Helvetica Neue Light" panose="02000403000000020004" pitchFamily="2" charset="0"/>
              <a:ea typeface="Helvetica Neue Light" panose="02000403000000020004" pitchFamily="2" charset="0"/>
            </a:endParaRPr>
          </a:p>
          <a:p>
            <a:r>
              <a:rPr lang="en-US" sz="2000" dirty="0">
                <a:solidFill>
                  <a:schemeClr val="tx1"/>
                </a:solidFill>
                <a:latin typeface="Helvetica Neue Light" panose="02000403000000020004" pitchFamily="2" charset="0"/>
                <a:ea typeface="Helvetica Neue Light" panose="02000403000000020004" pitchFamily="2" charset="0"/>
              </a:rPr>
              <a:t>		Nominal 	- categories </a:t>
            </a:r>
          </a:p>
          <a:p>
            <a:r>
              <a:rPr lang="en-US" sz="2000" dirty="0">
                <a:solidFill>
                  <a:schemeClr val="tx1"/>
                </a:solidFill>
                <a:latin typeface="Helvetica Neue Light" panose="02000403000000020004" pitchFamily="2" charset="0"/>
                <a:ea typeface="Helvetica Neue Light" panose="02000403000000020004" pitchFamily="2" charset="0"/>
              </a:rPr>
              <a:t>Discrete		 </a:t>
            </a:r>
          </a:p>
          <a:p>
            <a:r>
              <a:rPr lang="en-US" sz="2000" dirty="0">
                <a:solidFill>
                  <a:schemeClr val="tx1"/>
                </a:solidFill>
                <a:latin typeface="Helvetica Neue Light" panose="02000403000000020004" pitchFamily="2" charset="0"/>
                <a:ea typeface="Helvetica Neue Light" panose="02000403000000020004" pitchFamily="2" charset="0"/>
              </a:rPr>
              <a:t>		Ordinal 		- categories with order</a:t>
            </a:r>
          </a:p>
          <a:p>
            <a:endParaRPr lang="en-US" sz="2000" dirty="0">
              <a:solidFill>
                <a:schemeClr val="tx1"/>
              </a:solidFill>
              <a:latin typeface="Helvetica Neue Light" panose="02000403000000020004" pitchFamily="2" charset="0"/>
              <a:ea typeface="Helvetica Neue Light" panose="02000403000000020004" pitchFamily="2" charset="0"/>
            </a:endParaRPr>
          </a:p>
          <a:p>
            <a:r>
              <a:rPr lang="en-US" sz="2000" dirty="0">
                <a:solidFill>
                  <a:schemeClr val="tx1"/>
                </a:solidFill>
                <a:latin typeface="Helvetica Neue Light" panose="02000403000000020004" pitchFamily="2" charset="0"/>
                <a:ea typeface="Helvetica Neue Light" panose="02000403000000020004" pitchFamily="2" charset="0"/>
              </a:rPr>
              <a:t>		Interval		- distinctness, order, addition</a:t>
            </a:r>
          </a:p>
          <a:p>
            <a:r>
              <a:rPr lang="en-US" sz="2000" dirty="0">
                <a:solidFill>
                  <a:schemeClr val="tx1"/>
                </a:solidFill>
                <a:latin typeface="Helvetica Neue Light" panose="02000403000000020004" pitchFamily="2" charset="0"/>
                <a:ea typeface="Helvetica Neue Light" panose="02000403000000020004" pitchFamily="2" charset="0"/>
              </a:rPr>
              <a:t>Continuous				</a:t>
            </a:r>
          </a:p>
          <a:p>
            <a:r>
              <a:rPr lang="en-US" sz="2000" dirty="0">
                <a:solidFill>
                  <a:schemeClr val="tx1"/>
                </a:solidFill>
                <a:latin typeface="Helvetica Neue Light" panose="02000403000000020004" pitchFamily="2" charset="0"/>
                <a:ea typeface="Helvetica Neue Light" panose="02000403000000020004" pitchFamily="2" charset="0"/>
              </a:rPr>
              <a:t>		Ratio		- distinctness, order, multiplication </a:t>
            </a:r>
          </a:p>
        </p:txBody>
      </p:sp>
      <p:sp>
        <p:nvSpPr>
          <p:cNvPr id="7" name="TextBox 6">
            <a:extLst>
              <a:ext uri="{FF2B5EF4-FFF2-40B4-BE49-F238E27FC236}">
                <a16:creationId xmlns:a16="http://schemas.microsoft.com/office/drawing/2014/main" id="{DC4123E3-8CC2-CE47-BC66-C606D3770DE1}"/>
              </a:ext>
            </a:extLst>
          </p:cNvPr>
          <p:cNvSpPr txBox="1"/>
          <p:nvPr/>
        </p:nvSpPr>
        <p:spPr>
          <a:xfrm>
            <a:off x="2084172" y="2083713"/>
            <a:ext cx="7162800" cy="430887"/>
          </a:xfrm>
          <a:prstGeom prst="rect">
            <a:avLst/>
          </a:prstGeom>
          <a:noFill/>
        </p:spPr>
        <p:txBody>
          <a:bodyPr wrap="square" rtlCol="0">
            <a:spAutoFit/>
          </a:bodyPr>
          <a:lstStyle/>
          <a:p>
            <a:pPr algn="ctr"/>
            <a:r>
              <a:rPr lang="en-US" sz="2200" dirty="0"/>
              <a:t>Attributes, Variables, Fields, Features, Characteristics </a:t>
            </a:r>
          </a:p>
        </p:txBody>
      </p:sp>
      <p:sp>
        <p:nvSpPr>
          <p:cNvPr id="8" name="TextBox 7">
            <a:extLst>
              <a:ext uri="{FF2B5EF4-FFF2-40B4-BE49-F238E27FC236}">
                <a16:creationId xmlns:a16="http://schemas.microsoft.com/office/drawing/2014/main" id="{FB2A418E-327F-2B4B-9268-7B4C3F0AEA79}"/>
              </a:ext>
            </a:extLst>
          </p:cNvPr>
          <p:cNvSpPr txBox="1"/>
          <p:nvPr/>
        </p:nvSpPr>
        <p:spPr>
          <a:xfrm>
            <a:off x="864972" y="3101182"/>
            <a:ext cx="1524000" cy="2462212"/>
          </a:xfrm>
          <a:prstGeom prst="rect">
            <a:avLst/>
          </a:prstGeom>
          <a:noFill/>
        </p:spPr>
        <p:txBody>
          <a:bodyPr wrap="square" rtlCol="0">
            <a:spAutoFit/>
          </a:bodyPr>
          <a:lstStyle/>
          <a:p>
            <a:pPr algn="ctr"/>
            <a:r>
              <a:rPr lang="en-US" sz="2200" dirty="0"/>
              <a:t>Objects</a:t>
            </a:r>
          </a:p>
          <a:p>
            <a:pPr algn="ctr"/>
            <a:r>
              <a:rPr lang="en-US" sz="2200" dirty="0"/>
              <a:t>Records</a:t>
            </a:r>
          </a:p>
          <a:p>
            <a:pPr algn="ctr"/>
            <a:r>
              <a:rPr lang="en-US" sz="2200" dirty="0"/>
              <a:t>Points</a:t>
            </a:r>
          </a:p>
          <a:p>
            <a:pPr algn="ctr"/>
            <a:r>
              <a:rPr lang="en-US" sz="2200" dirty="0"/>
              <a:t>Samples</a:t>
            </a:r>
          </a:p>
          <a:p>
            <a:pPr algn="ctr"/>
            <a:r>
              <a:rPr lang="en-US" sz="2200" dirty="0"/>
              <a:t>Instances</a:t>
            </a:r>
          </a:p>
          <a:p>
            <a:pPr algn="ctr"/>
            <a:r>
              <a:rPr lang="en-US" sz="2200" dirty="0"/>
              <a:t>Cases</a:t>
            </a:r>
          </a:p>
          <a:p>
            <a:pPr algn="ctr"/>
            <a:r>
              <a:rPr lang="en-US" sz="2200" dirty="0"/>
              <a:t>Entities</a:t>
            </a:r>
          </a:p>
          <a:p>
            <a:pPr algn="ctr"/>
            <a:endParaRPr lang="en-US" sz="2200" dirty="0"/>
          </a:p>
        </p:txBody>
      </p:sp>
      <p:cxnSp>
        <p:nvCxnSpPr>
          <p:cNvPr id="9" name="Straight Connector 8">
            <a:extLst>
              <a:ext uri="{FF2B5EF4-FFF2-40B4-BE49-F238E27FC236}">
                <a16:creationId xmlns:a16="http://schemas.microsoft.com/office/drawing/2014/main" id="{43AA7F03-32D7-7649-A0F8-10135460B231}"/>
              </a:ext>
            </a:extLst>
          </p:cNvPr>
          <p:cNvCxnSpPr>
            <a:cxnSpLocks/>
          </p:cNvCxnSpPr>
          <p:nvPr/>
        </p:nvCxnSpPr>
        <p:spPr>
          <a:xfrm>
            <a:off x="2655672" y="4353698"/>
            <a:ext cx="6883744"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10B2E301-7E26-B241-A05A-1A25570A0173}"/>
              </a:ext>
            </a:extLst>
          </p:cNvPr>
          <p:cNvCxnSpPr/>
          <p:nvPr/>
        </p:nvCxnSpPr>
        <p:spPr>
          <a:xfrm rot="5400000">
            <a:off x="3016871" y="4533900"/>
            <a:ext cx="2057400" cy="1588"/>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99099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F3AC500-9CCD-8947-998A-08AB081B8D0E}"/>
              </a:ext>
            </a:extLst>
          </p:cNvPr>
          <p:cNvSpPr/>
          <p:nvPr/>
        </p:nvSpPr>
        <p:spPr>
          <a:xfrm>
            <a:off x="1668167" y="3369139"/>
            <a:ext cx="1532238" cy="980440"/>
          </a:xfrm>
          <a:prstGeom prst="rect">
            <a:avLst/>
          </a:prstGeom>
          <a:solidFill>
            <a:srgbClr val="F4B183">
              <a:alpha val="6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C1309CF-AB12-2940-8D18-DB5694BD2974}"/>
              </a:ext>
            </a:extLst>
          </p:cNvPr>
          <p:cNvSpPr>
            <a:spLocks noGrp="1"/>
          </p:cNvSpPr>
          <p:nvPr>
            <p:ph type="title"/>
          </p:nvPr>
        </p:nvSpPr>
        <p:spPr/>
        <p:txBody>
          <a:bodyPr/>
          <a:lstStyle/>
          <a:p>
            <a:r>
              <a:rPr lang="en-US" dirty="0"/>
              <a:t>API Source Extraction</a:t>
            </a:r>
          </a:p>
        </p:txBody>
      </p:sp>
      <p:sp>
        <p:nvSpPr>
          <p:cNvPr id="3" name="Text Placeholder 2">
            <a:extLst>
              <a:ext uri="{FF2B5EF4-FFF2-40B4-BE49-F238E27FC236}">
                <a16:creationId xmlns:a16="http://schemas.microsoft.com/office/drawing/2014/main" id="{C3BAFCEF-47BC-0941-996D-C739A06CACCB}"/>
              </a:ext>
            </a:extLst>
          </p:cNvPr>
          <p:cNvSpPr>
            <a:spLocks noGrp="1"/>
          </p:cNvSpPr>
          <p:nvPr>
            <p:ph type="body" idx="1"/>
          </p:nvPr>
        </p:nvSpPr>
        <p:spPr>
          <a:xfrm>
            <a:off x="480000" y="1437859"/>
            <a:ext cx="11231999" cy="1713114"/>
          </a:xfrm>
        </p:spPr>
        <p:txBody>
          <a:bodyPr/>
          <a:lstStyle/>
          <a:p>
            <a:r>
              <a:rPr lang="en-US" b="1" dirty="0"/>
              <a:t>What is an API? </a:t>
            </a:r>
          </a:p>
          <a:p>
            <a:pPr lvl="1">
              <a:buFont typeface="Wingdings" pitchFamily="2" charset="2"/>
              <a:buChar char="Ø"/>
            </a:pPr>
            <a:r>
              <a:rPr lang="en-US" dirty="0"/>
              <a:t>Application Programming Interface</a:t>
            </a:r>
          </a:p>
          <a:p>
            <a:pPr lvl="1">
              <a:buFont typeface="Wingdings" pitchFamily="2" charset="2"/>
              <a:buChar char="Ø"/>
            </a:pPr>
            <a:r>
              <a:rPr lang="en-US" dirty="0"/>
              <a:t>Set of functions and procedures allowing the creation of applications that access the features or data of an operating system, application, or other service</a:t>
            </a:r>
          </a:p>
        </p:txBody>
      </p:sp>
      <p:sp>
        <p:nvSpPr>
          <p:cNvPr id="4" name="Slide Number Placeholder 3">
            <a:extLst>
              <a:ext uri="{FF2B5EF4-FFF2-40B4-BE49-F238E27FC236}">
                <a16:creationId xmlns:a16="http://schemas.microsoft.com/office/drawing/2014/main" id="{A6C00354-E534-BD42-9533-21B3BB0CE470}"/>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17</a:t>
            </a:fld>
            <a:endParaRPr lang="en-US"/>
          </a:p>
        </p:txBody>
      </p:sp>
      <p:sp>
        <p:nvSpPr>
          <p:cNvPr id="5" name="TextBox 4">
            <a:extLst>
              <a:ext uri="{FF2B5EF4-FFF2-40B4-BE49-F238E27FC236}">
                <a16:creationId xmlns:a16="http://schemas.microsoft.com/office/drawing/2014/main" id="{A78A7D61-FD29-4A41-B145-C6F778229073}"/>
              </a:ext>
            </a:extLst>
          </p:cNvPr>
          <p:cNvSpPr txBox="1"/>
          <p:nvPr/>
        </p:nvSpPr>
        <p:spPr>
          <a:xfrm>
            <a:off x="1668167" y="3597749"/>
            <a:ext cx="1482811" cy="523220"/>
          </a:xfrm>
          <a:prstGeom prst="rect">
            <a:avLst/>
          </a:prstGeom>
          <a:noFill/>
        </p:spPr>
        <p:txBody>
          <a:bodyPr wrap="square" rtlCol="0">
            <a:spAutoFit/>
          </a:bodyPr>
          <a:lstStyle/>
          <a:p>
            <a:pPr algn="ctr"/>
            <a:r>
              <a:rPr lang="en-US" sz="2800" b="1" dirty="0">
                <a:latin typeface="Helvetica Neue Light" panose="02000403000000020004" pitchFamily="2" charset="0"/>
                <a:ea typeface="Helvetica Neue Light" panose="02000403000000020004" pitchFamily="2" charset="0"/>
              </a:rPr>
              <a:t>Limits</a:t>
            </a:r>
          </a:p>
        </p:txBody>
      </p:sp>
      <p:sp>
        <p:nvSpPr>
          <p:cNvPr id="7" name="Rectangle 6">
            <a:extLst>
              <a:ext uri="{FF2B5EF4-FFF2-40B4-BE49-F238E27FC236}">
                <a16:creationId xmlns:a16="http://schemas.microsoft.com/office/drawing/2014/main" id="{15B38E44-F3BC-154A-9F3B-EE070638A11F}"/>
              </a:ext>
            </a:extLst>
          </p:cNvPr>
          <p:cNvSpPr/>
          <p:nvPr/>
        </p:nvSpPr>
        <p:spPr>
          <a:xfrm>
            <a:off x="2969745" y="3753769"/>
            <a:ext cx="2652583" cy="1127149"/>
          </a:xfrm>
          <a:prstGeom prst="rect">
            <a:avLst/>
          </a:prstGeom>
          <a:solidFill>
            <a:srgbClr val="FFE699">
              <a:alpha val="6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5ABC9779-0F9A-F54E-8285-46A18F11AF50}"/>
              </a:ext>
            </a:extLst>
          </p:cNvPr>
          <p:cNvSpPr txBox="1"/>
          <p:nvPr/>
        </p:nvSpPr>
        <p:spPr>
          <a:xfrm>
            <a:off x="3072717" y="3963400"/>
            <a:ext cx="2446637" cy="707886"/>
          </a:xfrm>
          <a:prstGeom prst="rect">
            <a:avLst/>
          </a:prstGeom>
          <a:noFill/>
        </p:spPr>
        <p:txBody>
          <a:bodyPr wrap="square" rtlCol="0">
            <a:spAutoFit/>
          </a:bodyPr>
          <a:lstStyle/>
          <a:p>
            <a:pPr algn="ctr"/>
            <a:r>
              <a:rPr lang="en-US" sz="2000" dirty="0">
                <a:latin typeface="Helvetica Neue Light" panose="02000403000000020004" pitchFamily="2" charset="0"/>
                <a:ea typeface="Helvetica Neue Light" panose="02000403000000020004" pitchFamily="2" charset="0"/>
              </a:rPr>
              <a:t>Need more data than is available </a:t>
            </a:r>
          </a:p>
        </p:txBody>
      </p:sp>
      <p:pic>
        <p:nvPicPr>
          <p:cNvPr id="9" name="Picture 8">
            <a:extLst>
              <a:ext uri="{FF2B5EF4-FFF2-40B4-BE49-F238E27FC236}">
                <a16:creationId xmlns:a16="http://schemas.microsoft.com/office/drawing/2014/main" id="{ACB648E5-E10E-BC48-871E-F56B7FB8DFA4}"/>
              </a:ext>
            </a:extLst>
          </p:cNvPr>
          <p:cNvPicPr>
            <a:picLocks noChangeAspect="1"/>
          </p:cNvPicPr>
          <p:nvPr/>
        </p:nvPicPr>
        <p:blipFill>
          <a:blip r:embed="rId3"/>
          <a:stretch>
            <a:fillRect/>
          </a:stretch>
        </p:blipFill>
        <p:spPr>
          <a:xfrm>
            <a:off x="4616113" y="3372961"/>
            <a:ext cx="1492247" cy="811409"/>
          </a:xfrm>
          <a:prstGeom prst="rect">
            <a:avLst/>
          </a:prstGeom>
        </p:spPr>
      </p:pic>
      <p:pic>
        <p:nvPicPr>
          <p:cNvPr id="14" name="Picture 13" descr="A close up of a sign&#10;&#10;Description automatically generated">
            <a:extLst>
              <a:ext uri="{FF2B5EF4-FFF2-40B4-BE49-F238E27FC236}">
                <a16:creationId xmlns:a16="http://schemas.microsoft.com/office/drawing/2014/main" id="{261F89B2-0829-9C4D-ADE1-D2F1BE178554}"/>
              </a:ext>
            </a:extLst>
          </p:cNvPr>
          <p:cNvPicPr>
            <a:picLocks noChangeAspect="1"/>
          </p:cNvPicPr>
          <p:nvPr/>
        </p:nvPicPr>
        <p:blipFill>
          <a:blip r:embed="rId4"/>
          <a:stretch>
            <a:fillRect/>
          </a:stretch>
        </p:blipFill>
        <p:spPr>
          <a:xfrm>
            <a:off x="6830241" y="3942738"/>
            <a:ext cx="5219700" cy="2654300"/>
          </a:xfrm>
          <a:prstGeom prst="rect">
            <a:avLst/>
          </a:prstGeom>
        </p:spPr>
      </p:pic>
    </p:spTree>
    <p:extLst>
      <p:ext uri="{BB962C8B-B14F-4D97-AF65-F5344CB8AC3E}">
        <p14:creationId xmlns:p14="http://schemas.microsoft.com/office/powerpoint/2010/main" val="35766661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D92DA1-423E-F646-8D68-932A365FD98C}"/>
              </a:ext>
            </a:extLst>
          </p:cNvPr>
          <p:cNvSpPr>
            <a:spLocks noGrp="1"/>
          </p:cNvSpPr>
          <p:nvPr>
            <p:ph type="title"/>
          </p:nvPr>
        </p:nvSpPr>
        <p:spPr/>
        <p:txBody>
          <a:bodyPr/>
          <a:lstStyle/>
          <a:p>
            <a:r>
              <a:rPr lang="en-US" dirty="0"/>
              <a:t>File reading Extraction – Semi Structured Data</a:t>
            </a:r>
          </a:p>
        </p:txBody>
      </p:sp>
      <p:sp>
        <p:nvSpPr>
          <p:cNvPr id="4" name="Slide Number Placeholder 3">
            <a:extLst>
              <a:ext uri="{FF2B5EF4-FFF2-40B4-BE49-F238E27FC236}">
                <a16:creationId xmlns:a16="http://schemas.microsoft.com/office/drawing/2014/main" id="{CD0FE221-D021-5B40-B4DD-AA226D9BD037}"/>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18</a:t>
            </a:fld>
            <a:endParaRPr lang="en-US"/>
          </a:p>
        </p:txBody>
      </p:sp>
      <p:sp>
        <p:nvSpPr>
          <p:cNvPr id="5" name="Text Placeholder 2">
            <a:extLst>
              <a:ext uri="{FF2B5EF4-FFF2-40B4-BE49-F238E27FC236}">
                <a16:creationId xmlns:a16="http://schemas.microsoft.com/office/drawing/2014/main" id="{A68FE3B0-1CC0-B943-BCCE-A4F7F1A55BF0}"/>
              </a:ext>
            </a:extLst>
          </p:cNvPr>
          <p:cNvSpPr>
            <a:spLocks noGrp="1"/>
          </p:cNvSpPr>
          <p:nvPr>
            <p:ph type="body" idx="1"/>
          </p:nvPr>
        </p:nvSpPr>
        <p:spPr>
          <a:xfrm>
            <a:off x="275013" y="1315016"/>
            <a:ext cx="10665795" cy="1713114"/>
          </a:xfrm>
        </p:spPr>
        <p:txBody>
          <a:bodyPr/>
          <a:lstStyle/>
          <a:p>
            <a:r>
              <a:rPr lang="en-US" b="1" dirty="0"/>
              <a:t>Log files</a:t>
            </a:r>
          </a:p>
          <a:p>
            <a:pPr lvl="1">
              <a:buFont typeface="Wingdings" pitchFamily="2" charset="2"/>
              <a:buChar char="Ø"/>
            </a:pPr>
            <a:r>
              <a:rPr lang="en-US" dirty="0"/>
              <a:t>Contain data that isn’t structured but are rich with information</a:t>
            </a:r>
          </a:p>
          <a:p>
            <a:pPr lvl="1">
              <a:buFont typeface="Wingdings" pitchFamily="2" charset="2"/>
              <a:buChar char="Ø"/>
            </a:pPr>
            <a:r>
              <a:rPr lang="en-US" dirty="0"/>
              <a:t>Working with log files means pulling out the pieces that you do need </a:t>
            </a:r>
          </a:p>
          <a:p>
            <a:pPr lvl="1">
              <a:buFont typeface="Wingdings" pitchFamily="2" charset="2"/>
              <a:buChar char="Ø"/>
            </a:pPr>
            <a:r>
              <a:rPr lang="en-US" dirty="0"/>
              <a:t>Will need to use some sort of Parser – we will go into more detail tomorrow</a:t>
            </a:r>
          </a:p>
          <a:p>
            <a:pPr lvl="1">
              <a:buFont typeface="Wingdings" pitchFamily="2" charset="2"/>
              <a:buChar char="Ø"/>
            </a:pPr>
            <a:endParaRPr lang="en-US" dirty="0"/>
          </a:p>
          <a:p>
            <a:pPr>
              <a:buSzPct val="130000"/>
              <a:buFont typeface="Arial" panose="020B0604020202020204" pitchFamily="34" charset="0"/>
              <a:buChar char="•"/>
            </a:pPr>
            <a:r>
              <a:rPr lang="en-US" b="1" dirty="0"/>
              <a:t>Config files </a:t>
            </a:r>
          </a:p>
          <a:p>
            <a:pPr lvl="1">
              <a:buFont typeface="Wingdings" pitchFamily="2" charset="2"/>
              <a:buChar char="Ø"/>
            </a:pPr>
            <a:r>
              <a:rPr lang="en-US" dirty="0"/>
              <a:t>Essentially preferences for building and/or running a program</a:t>
            </a:r>
          </a:p>
          <a:p>
            <a:pPr lvl="1">
              <a:buFont typeface="Wingdings" pitchFamily="2" charset="2"/>
              <a:buChar char="Ø"/>
            </a:pPr>
            <a:r>
              <a:rPr lang="en-US" dirty="0"/>
              <a:t>Some config files are structured in a format of the developer’s own design. Others use widely known standards used to structure data, like:</a:t>
            </a:r>
          </a:p>
        </p:txBody>
      </p:sp>
      <p:pic>
        <p:nvPicPr>
          <p:cNvPr id="9" name="Picture 8" descr="A close up of a logo&#10;&#10;Description automatically generated">
            <a:extLst>
              <a:ext uri="{FF2B5EF4-FFF2-40B4-BE49-F238E27FC236}">
                <a16:creationId xmlns:a16="http://schemas.microsoft.com/office/drawing/2014/main" id="{DCB44244-1290-8D43-8AC8-EBD03A102FE3}"/>
              </a:ext>
            </a:extLst>
          </p:cNvPr>
          <p:cNvPicPr>
            <a:picLocks noChangeAspect="1"/>
          </p:cNvPicPr>
          <p:nvPr/>
        </p:nvPicPr>
        <p:blipFill>
          <a:blip r:embed="rId3"/>
          <a:stretch>
            <a:fillRect/>
          </a:stretch>
        </p:blipFill>
        <p:spPr>
          <a:xfrm>
            <a:off x="3194050" y="5289400"/>
            <a:ext cx="5803900" cy="1244600"/>
          </a:xfrm>
          <a:prstGeom prst="rect">
            <a:avLst/>
          </a:prstGeom>
        </p:spPr>
      </p:pic>
    </p:spTree>
    <p:extLst>
      <p:ext uri="{BB962C8B-B14F-4D97-AF65-F5344CB8AC3E}">
        <p14:creationId xmlns:p14="http://schemas.microsoft.com/office/powerpoint/2010/main" val="17646726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F3E3CE-247B-3A43-B7E6-6AE671F0CB52}"/>
              </a:ext>
            </a:extLst>
          </p:cNvPr>
          <p:cNvSpPr>
            <a:spLocks noGrp="1"/>
          </p:cNvSpPr>
          <p:nvPr>
            <p:ph type="title"/>
          </p:nvPr>
        </p:nvSpPr>
        <p:spPr/>
        <p:txBody>
          <a:bodyPr/>
          <a:lstStyle/>
          <a:p>
            <a:r>
              <a:rPr lang="en-US" dirty="0"/>
              <a:t>CSV and TAB Delaminated data </a:t>
            </a:r>
          </a:p>
        </p:txBody>
      </p:sp>
      <p:sp>
        <p:nvSpPr>
          <p:cNvPr id="3" name="Text Placeholder 2">
            <a:extLst>
              <a:ext uri="{FF2B5EF4-FFF2-40B4-BE49-F238E27FC236}">
                <a16:creationId xmlns:a16="http://schemas.microsoft.com/office/drawing/2014/main" id="{BC33704E-01D4-8749-9608-6AB00420DA40}"/>
              </a:ext>
            </a:extLst>
          </p:cNvPr>
          <p:cNvSpPr>
            <a:spLocks noGrp="1"/>
          </p:cNvSpPr>
          <p:nvPr>
            <p:ph type="body" idx="1"/>
          </p:nvPr>
        </p:nvSpPr>
        <p:spPr/>
        <p:txBody>
          <a:bodyPr/>
          <a:lstStyle/>
          <a:p>
            <a:r>
              <a:rPr lang="en-US" dirty="0"/>
              <a:t>CSV – Comma separated values </a:t>
            </a:r>
          </a:p>
          <a:p>
            <a:r>
              <a:rPr lang="en-US" dirty="0"/>
              <a:t>Flat text files – Can be delaminated with any separator </a:t>
            </a:r>
          </a:p>
          <a:p>
            <a:pPr lvl="1"/>
            <a:r>
              <a:rPr lang="en-US" dirty="0"/>
              <a:t>Tabs, commas, any characters OH MY!</a:t>
            </a:r>
          </a:p>
          <a:p>
            <a:r>
              <a:rPr lang="en-US" dirty="0"/>
              <a:t>Snowflake lets you work with any of these files</a:t>
            </a:r>
          </a:p>
          <a:p>
            <a:pPr lvl="1"/>
            <a:endParaRPr lang="en-US" dirty="0"/>
          </a:p>
        </p:txBody>
      </p:sp>
      <p:sp>
        <p:nvSpPr>
          <p:cNvPr id="4" name="Slide Number Placeholder 3">
            <a:extLst>
              <a:ext uri="{FF2B5EF4-FFF2-40B4-BE49-F238E27FC236}">
                <a16:creationId xmlns:a16="http://schemas.microsoft.com/office/drawing/2014/main" id="{2F7327DD-DFEA-BF4F-AB09-284BA49D3F63}"/>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19</a:t>
            </a:fld>
            <a:endParaRPr lang="en-US"/>
          </a:p>
        </p:txBody>
      </p:sp>
      <p:pic>
        <p:nvPicPr>
          <p:cNvPr id="9" name="Picture 8" descr="A close up of a sign&#10;&#10;Description automatically generated">
            <a:extLst>
              <a:ext uri="{FF2B5EF4-FFF2-40B4-BE49-F238E27FC236}">
                <a16:creationId xmlns:a16="http://schemas.microsoft.com/office/drawing/2014/main" id="{4F0E25AF-8462-C141-BA93-0B6CF8F8BD36}"/>
              </a:ext>
            </a:extLst>
          </p:cNvPr>
          <p:cNvPicPr>
            <a:picLocks noChangeAspect="1"/>
          </p:cNvPicPr>
          <p:nvPr/>
        </p:nvPicPr>
        <p:blipFill>
          <a:blip r:embed="rId3"/>
          <a:stretch>
            <a:fillRect/>
          </a:stretch>
        </p:blipFill>
        <p:spPr>
          <a:xfrm>
            <a:off x="2169200" y="1657200"/>
            <a:ext cx="9194800" cy="4876800"/>
          </a:xfrm>
          <a:prstGeom prst="rect">
            <a:avLst/>
          </a:prstGeom>
        </p:spPr>
      </p:pic>
    </p:spTree>
    <p:extLst>
      <p:ext uri="{BB962C8B-B14F-4D97-AF65-F5344CB8AC3E}">
        <p14:creationId xmlns:p14="http://schemas.microsoft.com/office/powerpoint/2010/main" val="9954445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Google Shape;75;p17"/>
          <p:cNvSpPr/>
          <p:nvPr/>
        </p:nvSpPr>
        <p:spPr>
          <a:xfrm>
            <a:off x="0" y="3522231"/>
            <a:ext cx="12192000" cy="3004636"/>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Helvetica Neue Light"/>
              <a:ea typeface="Helvetica Neue Light"/>
              <a:cs typeface="Helvetica Neue Light"/>
              <a:sym typeface="Helvetica Neue Light"/>
            </a:endParaRPr>
          </a:p>
        </p:txBody>
      </p:sp>
      <p:sp>
        <p:nvSpPr>
          <p:cNvPr id="76" name="Google Shape;76;p17"/>
          <p:cNvSpPr txBox="1">
            <a:spLocks noGrp="1"/>
          </p:cNvSpPr>
          <p:nvPr>
            <p:ph type="title"/>
          </p:nvPr>
        </p:nvSpPr>
        <p:spPr>
          <a:xfrm>
            <a:off x="952497" y="324000"/>
            <a:ext cx="11232000" cy="90805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233445"/>
              </a:buClr>
              <a:buSzPts val="3200"/>
              <a:buFont typeface="Helvetica Neue Light"/>
              <a:buNone/>
            </a:pPr>
            <a:r>
              <a:rPr lang="en-US"/>
              <a:t>An Overview</a:t>
            </a:r>
            <a:endParaRPr/>
          </a:p>
        </p:txBody>
      </p:sp>
      <p:sp>
        <p:nvSpPr>
          <p:cNvPr id="77" name="Google Shape;77;p17"/>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2</a:t>
            </a:fld>
            <a:endParaRPr/>
          </a:p>
        </p:txBody>
      </p:sp>
      <p:sp>
        <p:nvSpPr>
          <p:cNvPr id="78" name="Google Shape;78;p17"/>
          <p:cNvSpPr txBox="1"/>
          <p:nvPr/>
        </p:nvSpPr>
        <p:spPr>
          <a:xfrm>
            <a:off x="864421" y="3896940"/>
            <a:ext cx="5729287" cy="52322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800" b="0" i="0" u="none" strike="noStrike" cap="none">
                <a:solidFill>
                  <a:srgbClr val="595959"/>
                </a:solidFill>
                <a:latin typeface="Helvetica Neue Light"/>
                <a:ea typeface="Helvetica Neue Light"/>
                <a:cs typeface="Helvetica Neue Light"/>
                <a:sym typeface="Helvetica Neue Light"/>
              </a:rPr>
              <a:t>…Impacts you daily.</a:t>
            </a:r>
            <a:endParaRPr/>
          </a:p>
        </p:txBody>
      </p:sp>
      <p:sp>
        <p:nvSpPr>
          <p:cNvPr id="79" name="Google Shape;79;p17"/>
          <p:cNvSpPr txBox="1"/>
          <p:nvPr/>
        </p:nvSpPr>
        <p:spPr>
          <a:xfrm>
            <a:off x="882433" y="4483025"/>
            <a:ext cx="5729287" cy="1323439"/>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dirty="0">
                <a:solidFill>
                  <a:srgbClr val="595959"/>
                </a:solidFill>
                <a:latin typeface="Helvetica Neue Light"/>
                <a:ea typeface="Helvetica Neue Light"/>
                <a:cs typeface="Helvetica Neue Light"/>
                <a:sym typeface="Helvetica Neue Light"/>
              </a:rPr>
              <a:t>When you talk on the phone, watch a movie, connect with friends on social media, drive a car, fly on a plane, pay with a credit card, shop online, and order a latte with your mobile app, you are interacting with technology developed by one of our customers.</a:t>
            </a:r>
            <a:endParaRPr sz="1600" dirty="0">
              <a:solidFill>
                <a:srgbClr val="595959"/>
              </a:solidFill>
              <a:latin typeface="Helvetica Neue Light"/>
              <a:ea typeface="Helvetica Neue Light"/>
              <a:cs typeface="Helvetica Neue Light"/>
              <a:sym typeface="Helvetica Neue Light"/>
            </a:endParaRPr>
          </a:p>
        </p:txBody>
      </p:sp>
      <p:sp>
        <p:nvSpPr>
          <p:cNvPr id="80" name="Google Shape;80;p17"/>
          <p:cNvSpPr txBox="1"/>
          <p:nvPr/>
        </p:nvSpPr>
        <p:spPr>
          <a:xfrm>
            <a:off x="874185" y="1763874"/>
            <a:ext cx="3629025" cy="492443"/>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600">
                <a:solidFill>
                  <a:srgbClr val="595959"/>
                </a:solidFill>
                <a:latin typeface="Helvetica Neue Light"/>
                <a:ea typeface="Helvetica Neue Light"/>
                <a:cs typeface="Helvetica Neue Light"/>
                <a:sym typeface="Helvetica Neue Light"/>
              </a:rPr>
              <a:t>Our purpose…</a:t>
            </a:r>
            <a:endParaRPr/>
          </a:p>
        </p:txBody>
      </p:sp>
      <p:sp>
        <p:nvSpPr>
          <p:cNvPr id="81" name="Google Shape;81;p17"/>
          <p:cNvSpPr txBox="1"/>
          <p:nvPr/>
        </p:nvSpPr>
        <p:spPr>
          <a:xfrm>
            <a:off x="858621" y="2286019"/>
            <a:ext cx="4886325" cy="58477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dirty="0">
                <a:solidFill>
                  <a:srgbClr val="595959"/>
                </a:solidFill>
                <a:latin typeface="Helvetica Neue Light"/>
                <a:ea typeface="Helvetica Neue Light"/>
                <a:cs typeface="Helvetica Neue Light"/>
                <a:sym typeface="Helvetica Neue Light"/>
              </a:rPr>
              <a:t>We help organizations learn and adopt new technologies. </a:t>
            </a:r>
            <a:endParaRPr sz="1600" dirty="0">
              <a:solidFill>
                <a:srgbClr val="595959"/>
              </a:solidFill>
              <a:latin typeface="Helvetica Neue Light"/>
              <a:ea typeface="Helvetica Neue Light"/>
              <a:cs typeface="Helvetica Neue Light"/>
              <a:sym typeface="Helvetica Neue Light"/>
            </a:endParaRPr>
          </a:p>
        </p:txBody>
      </p:sp>
      <p:pic>
        <p:nvPicPr>
          <p:cNvPr id="82" name="Google Shape;82;p17" descr="A picture containing object&#10;&#10;Description automatically generated"/>
          <p:cNvPicPr preferRelativeResize="0"/>
          <p:nvPr/>
        </p:nvPicPr>
        <p:blipFill rotWithShape="1">
          <a:blip r:embed="rId3">
            <a:alphaModFix/>
          </a:blip>
          <a:srcRect/>
          <a:stretch/>
        </p:blipFill>
        <p:spPr>
          <a:xfrm>
            <a:off x="5873789" y="1783709"/>
            <a:ext cx="6071393" cy="1004619"/>
          </a:xfrm>
          <a:prstGeom prst="rect">
            <a:avLst/>
          </a:prstGeom>
          <a:noFill/>
          <a:ln>
            <a:noFill/>
          </a:ln>
        </p:spPr>
      </p:pic>
      <p:sp>
        <p:nvSpPr>
          <p:cNvPr id="83" name="Google Shape;83;p17"/>
          <p:cNvSpPr txBox="1"/>
          <p:nvPr/>
        </p:nvSpPr>
        <p:spPr>
          <a:xfrm>
            <a:off x="8568857" y="3650718"/>
            <a:ext cx="2172214"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rgbClr val="595959"/>
                </a:solidFill>
                <a:latin typeface="Helvetica Neue Light"/>
                <a:ea typeface="Helvetica Neue Light"/>
                <a:cs typeface="Helvetica Neue Light"/>
                <a:sym typeface="Helvetica Neue Light"/>
              </a:rPr>
              <a:t>In 2018 alone...</a:t>
            </a:r>
            <a:endParaRPr/>
          </a:p>
        </p:txBody>
      </p:sp>
      <p:pic>
        <p:nvPicPr>
          <p:cNvPr id="84" name="Google Shape;84;p17"/>
          <p:cNvPicPr preferRelativeResize="0"/>
          <p:nvPr/>
        </p:nvPicPr>
        <p:blipFill rotWithShape="1">
          <a:blip r:embed="rId4">
            <a:alphaModFix/>
          </a:blip>
          <a:srcRect/>
          <a:stretch/>
        </p:blipFill>
        <p:spPr>
          <a:xfrm>
            <a:off x="7429937" y="4199985"/>
            <a:ext cx="3833092" cy="2191912"/>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03AEB0-4913-0F45-8104-D4EE04B4990E}"/>
              </a:ext>
            </a:extLst>
          </p:cNvPr>
          <p:cNvSpPr>
            <a:spLocks noGrp="1"/>
          </p:cNvSpPr>
          <p:nvPr>
            <p:ph type="title"/>
          </p:nvPr>
        </p:nvSpPr>
        <p:spPr/>
        <p:txBody>
          <a:bodyPr/>
          <a:lstStyle/>
          <a:p>
            <a:r>
              <a:rPr lang="en-US" dirty="0"/>
              <a:t>Transforming</a:t>
            </a:r>
          </a:p>
        </p:txBody>
      </p:sp>
      <p:sp>
        <p:nvSpPr>
          <p:cNvPr id="4" name="Slide Number Placeholder 3">
            <a:extLst>
              <a:ext uri="{FF2B5EF4-FFF2-40B4-BE49-F238E27FC236}">
                <a16:creationId xmlns:a16="http://schemas.microsoft.com/office/drawing/2014/main" id="{DAB66DC4-9F3F-3C4D-A37F-57096C3140FE}"/>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20</a:t>
            </a:fld>
            <a:endParaRPr lang="en-US"/>
          </a:p>
        </p:txBody>
      </p:sp>
      <p:pic>
        <p:nvPicPr>
          <p:cNvPr id="5" name="Picture 4">
            <a:extLst>
              <a:ext uri="{FF2B5EF4-FFF2-40B4-BE49-F238E27FC236}">
                <a16:creationId xmlns:a16="http://schemas.microsoft.com/office/drawing/2014/main" id="{AF75006F-F838-5045-A07E-BB79A7C1D819}"/>
              </a:ext>
            </a:extLst>
          </p:cNvPr>
          <p:cNvPicPr>
            <a:picLocks noChangeAspect="1"/>
          </p:cNvPicPr>
          <p:nvPr/>
        </p:nvPicPr>
        <p:blipFill>
          <a:blip r:embed="rId3"/>
          <a:stretch>
            <a:fillRect/>
          </a:stretch>
        </p:blipFill>
        <p:spPr>
          <a:xfrm>
            <a:off x="8007179" y="3179989"/>
            <a:ext cx="4051644" cy="3291961"/>
          </a:xfrm>
          <a:prstGeom prst="rect">
            <a:avLst/>
          </a:prstGeom>
        </p:spPr>
      </p:pic>
      <p:sp>
        <p:nvSpPr>
          <p:cNvPr id="7" name="Text Placeholder 2">
            <a:extLst>
              <a:ext uri="{FF2B5EF4-FFF2-40B4-BE49-F238E27FC236}">
                <a16:creationId xmlns:a16="http://schemas.microsoft.com/office/drawing/2014/main" id="{A2A77615-8596-EA41-B802-3F0E37793940}"/>
              </a:ext>
            </a:extLst>
          </p:cNvPr>
          <p:cNvSpPr>
            <a:spLocks noGrp="1"/>
          </p:cNvSpPr>
          <p:nvPr>
            <p:ph type="body" idx="1"/>
          </p:nvPr>
        </p:nvSpPr>
        <p:spPr>
          <a:xfrm>
            <a:off x="828000" y="1512000"/>
            <a:ext cx="7624022" cy="4680000"/>
          </a:xfrm>
        </p:spPr>
        <p:txBody>
          <a:bodyPr/>
          <a:lstStyle/>
          <a:p>
            <a:r>
              <a:rPr lang="en-US" dirty="0"/>
              <a:t>Data from the source is raw and might not be usable</a:t>
            </a:r>
          </a:p>
          <a:p>
            <a:r>
              <a:rPr lang="en-US" dirty="0"/>
              <a:t>It needs to be…</a:t>
            </a:r>
          </a:p>
          <a:p>
            <a:pPr lvl="1">
              <a:buFont typeface="Wingdings" pitchFamily="2" charset="2"/>
              <a:buChar char="Ø"/>
            </a:pPr>
            <a:r>
              <a:rPr lang="en-US" dirty="0"/>
              <a:t>Cleaned </a:t>
            </a:r>
          </a:p>
          <a:p>
            <a:pPr lvl="1">
              <a:buFont typeface="Wingdings" pitchFamily="2" charset="2"/>
              <a:buChar char="Ø"/>
            </a:pPr>
            <a:r>
              <a:rPr lang="en-US" dirty="0"/>
              <a:t>Mapped </a:t>
            </a:r>
          </a:p>
          <a:p>
            <a:pPr lvl="1">
              <a:buFont typeface="Wingdings" pitchFamily="2" charset="2"/>
              <a:buChar char="Ø"/>
            </a:pPr>
            <a:r>
              <a:rPr lang="en-US" dirty="0"/>
              <a:t>Transformed</a:t>
            </a:r>
          </a:p>
          <a:p>
            <a:r>
              <a:rPr lang="en-US" dirty="0"/>
              <a:t>Data that does not need to be transformed is called “pass through” or “direct move” data</a:t>
            </a:r>
          </a:p>
          <a:p>
            <a:r>
              <a:rPr lang="en-US" dirty="0"/>
              <a:t>Validations are also done during this step</a:t>
            </a:r>
          </a:p>
          <a:p>
            <a:r>
              <a:rPr lang="en-US" dirty="0"/>
              <a:t>What are some examples of transformations and validations </a:t>
            </a:r>
          </a:p>
        </p:txBody>
      </p:sp>
    </p:spTree>
    <p:extLst>
      <p:ext uri="{BB962C8B-B14F-4D97-AF65-F5344CB8AC3E}">
        <p14:creationId xmlns:p14="http://schemas.microsoft.com/office/powerpoint/2010/main" val="16456411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B7B0EB-0EE4-A446-884E-071A7E907C0C}"/>
              </a:ext>
            </a:extLst>
          </p:cNvPr>
          <p:cNvSpPr>
            <a:spLocks noGrp="1"/>
          </p:cNvSpPr>
          <p:nvPr>
            <p:ph type="title"/>
          </p:nvPr>
        </p:nvSpPr>
        <p:spPr/>
        <p:txBody>
          <a:bodyPr/>
          <a:lstStyle/>
          <a:p>
            <a:r>
              <a:rPr lang="en-US" dirty="0"/>
              <a:t>Examples of Transformations</a:t>
            </a:r>
          </a:p>
        </p:txBody>
      </p:sp>
      <p:sp>
        <p:nvSpPr>
          <p:cNvPr id="4" name="Slide Number Placeholder 3">
            <a:extLst>
              <a:ext uri="{FF2B5EF4-FFF2-40B4-BE49-F238E27FC236}">
                <a16:creationId xmlns:a16="http://schemas.microsoft.com/office/drawing/2014/main" id="{AB070CF2-CEAB-E04A-9A60-23A21B62E2A9}"/>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21</a:t>
            </a:fld>
            <a:endParaRPr lang="en-US"/>
          </a:p>
        </p:txBody>
      </p:sp>
      <p:sp>
        <p:nvSpPr>
          <p:cNvPr id="5" name="Text Placeholder 2">
            <a:extLst>
              <a:ext uri="{FF2B5EF4-FFF2-40B4-BE49-F238E27FC236}">
                <a16:creationId xmlns:a16="http://schemas.microsoft.com/office/drawing/2014/main" id="{F72A9E64-7894-A748-9A47-820A169FB9C8}"/>
              </a:ext>
            </a:extLst>
          </p:cNvPr>
          <p:cNvSpPr>
            <a:spLocks noGrp="1"/>
          </p:cNvSpPr>
          <p:nvPr>
            <p:ph type="body" idx="1"/>
          </p:nvPr>
        </p:nvSpPr>
        <p:spPr>
          <a:xfrm>
            <a:off x="580866" y="1544687"/>
            <a:ext cx="10512000" cy="4680000"/>
          </a:xfrm>
        </p:spPr>
        <p:txBody>
          <a:bodyPr/>
          <a:lstStyle/>
          <a:p>
            <a:pPr lvl="0"/>
            <a:r>
              <a:rPr lang="en-US" sz="2000" dirty="0"/>
              <a:t>Different spelling of the same person like Jon, John, </a:t>
            </a:r>
            <a:r>
              <a:rPr lang="en-US" sz="2000" dirty="0" err="1"/>
              <a:t>etc</a:t>
            </a:r>
            <a:endParaRPr lang="en-US" sz="2000" dirty="0"/>
          </a:p>
          <a:p>
            <a:pPr lvl="0"/>
            <a:r>
              <a:rPr lang="en-US" sz="2000" dirty="0"/>
              <a:t>There are multiple ways to denote company name like Google, Google Inc</a:t>
            </a:r>
          </a:p>
          <a:p>
            <a:pPr lvl="0"/>
            <a:r>
              <a:rPr lang="en-US" sz="2000" dirty="0"/>
              <a:t>Use of different names like </a:t>
            </a:r>
            <a:r>
              <a:rPr lang="en-US" sz="2000" dirty="0" err="1"/>
              <a:t>Cleaveland</a:t>
            </a:r>
            <a:r>
              <a:rPr lang="en-US" sz="2000" dirty="0"/>
              <a:t>, Cleveland</a:t>
            </a:r>
          </a:p>
          <a:p>
            <a:pPr lvl="0"/>
            <a:r>
              <a:rPr lang="en-US" sz="2000" dirty="0"/>
              <a:t>There may be a case that different account numbers are generated by various applications for the same customer – and we need to link the accounts </a:t>
            </a:r>
          </a:p>
          <a:p>
            <a:pPr lvl="0"/>
            <a:r>
              <a:rPr lang="en-US" sz="2000" dirty="0"/>
              <a:t>In some data required files remains blank or null </a:t>
            </a:r>
          </a:p>
          <a:p>
            <a:pPr lvl="0"/>
            <a:r>
              <a:rPr lang="en-US" sz="2000" dirty="0"/>
              <a:t>Invalid product collected at POS as manual entry can lead to mistakes.</a:t>
            </a:r>
          </a:p>
          <a:p>
            <a:pPr lvl="0"/>
            <a:r>
              <a:rPr lang="en-US" sz="2000" dirty="0"/>
              <a:t>Merging data with errors back into main data set (Snowflake helps with this) </a:t>
            </a:r>
          </a:p>
          <a:p>
            <a:endParaRPr lang="en-US" dirty="0"/>
          </a:p>
        </p:txBody>
      </p:sp>
      <p:pic>
        <p:nvPicPr>
          <p:cNvPr id="6" name="Picture 5">
            <a:extLst>
              <a:ext uri="{FF2B5EF4-FFF2-40B4-BE49-F238E27FC236}">
                <a16:creationId xmlns:a16="http://schemas.microsoft.com/office/drawing/2014/main" id="{F79598D0-2A5D-E843-A621-0E4E403C6DA2}"/>
              </a:ext>
            </a:extLst>
          </p:cNvPr>
          <p:cNvPicPr>
            <a:picLocks noChangeAspect="1"/>
          </p:cNvPicPr>
          <p:nvPr/>
        </p:nvPicPr>
        <p:blipFill>
          <a:blip r:embed="rId2"/>
          <a:stretch>
            <a:fillRect/>
          </a:stretch>
        </p:blipFill>
        <p:spPr>
          <a:xfrm>
            <a:off x="3320277" y="4784283"/>
            <a:ext cx="5885506" cy="2213079"/>
          </a:xfrm>
          <a:prstGeom prst="rect">
            <a:avLst/>
          </a:prstGeom>
        </p:spPr>
      </p:pic>
    </p:spTree>
    <p:extLst>
      <p:ext uri="{BB962C8B-B14F-4D97-AF65-F5344CB8AC3E}">
        <p14:creationId xmlns:p14="http://schemas.microsoft.com/office/powerpoint/2010/main" val="3160557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D5CD8E-82EE-5A49-B880-97D41E0683CB}"/>
              </a:ext>
            </a:extLst>
          </p:cNvPr>
          <p:cNvSpPr>
            <a:spLocks noGrp="1"/>
          </p:cNvSpPr>
          <p:nvPr>
            <p:ph type="title"/>
          </p:nvPr>
        </p:nvSpPr>
        <p:spPr/>
        <p:txBody>
          <a:bodyPr/>
          <a:lstStyle/>
          <a:p>
            <a:r>
              <a:rPr lang="en-US" dirty="0"/>
              <a:t>Examples of Validations</a:t>
            </a:r>
          </a:p>
        </p:txBody>
      </p:sp>
      <p:sp>
        <p:nvSpPr>
          <p:cNvPr id="3" name="Text Placeholder 2">
            <a:extLst>
              <a:ext uri="{FF2B5EF4-FFF2-40B4-BE49-F238E27FC236}">
                <a16:creationId xmlns:a16="http://schemas.microsoft.com/office/drawing/2014/main" id="{404DEC16-2643-DF4B-8763-8AA5F23F32AD}"/>
              </a:ext>
            </a:extLst>
          </p:cNvPr>
          <p:cNvSpPr>
            <a:spLocks noGrp="1"/>
          </p:cNvSpPr>
          <p:nvPr>
            <p:ph type="body" idx="1"/>
          </p:nvPr>
        </p:nvSpPr>
        <p:spPr>
          <a:xfrm>
            <a:off x="259589" y="1351362"/>
            <a:ext cx="11346066" cy="4680000"/>
          </a:xfrm>
        </p:spPr>
        <p:txBody>
          <a:bodyPr/>
          <a:lstStyle/>
          <a:p>
            <a:pPr lvl="0"/>
            <a:r>
              <a:rPr lang="en-US" sz="2000" dirty="0"/>
              <a:t>Filtering – Select only certain columns to load</a:t>
            </a:r>
          </a:p>
          <a:p>
            <a:pPr lvl="0"/>
            <a:r>
              <a:rPr lang="en-US" sz="2000" dirty="0"/>
              <a:t>Using rules and lookup tables for Data standardization</a:t>
            </a:r>
          </a:p>
          <a:p>
            <a:pPr lvl="0"/>
            <a:r>
              <a:rPr lang="en-US" sz="2000" dirty="0"/>
              <a:t>Character Set Conversion and encoding handling</a:t>
            </a:r>
          </a:p>
          <a:p>
            <a:pPr lvl="0"/>
            <a:r>
              <a:rPr lang="en-US" sz="2000" dirty="0"/>
              <a:t>Conversion of Units of Measurements like Date Time Conversion, currency conversions, numerical conversions, etc.</a:t>
            </a:r>
          </a:p>
          <a:p>
            <a:pPr lvl="0"/>
            <a:r>
              <a:rPr lang="en-US" sz="2000" dirty="0"/>
              <a:t>Data threshold validation check. For example, age cannot be more than two digits.</a:t>
            </a:r>
          </a:p>
          <a:p>
            <a:pPr lvl="0"/>
            <a:r>
              <a:rPr lang="en-US" sz="2000" dirty="0"/>
              <a:t>Data flow validation from the staging area to the intermediate tables.</a:t>
            </a:r>
          </a:p>
          <a:p>
            <a:pPr lvl="0"/>
            <a:r>
              <a:rPr lang="en-US" sz="2000" dirty="0"/>
              <a:t>Required fields should not be left blank.</a:t>
            </a:r>
          </a:p>
          <a:p>
            <a:pPr lvl="0"/>
            <a:r>
              <a:rPr lang="en-US" sz="2000" dirty="0"/>
              <a:t>Split a column into multiples and merging multiple columns into a single column.</a:t>
            </a:r>
          </a:p>
          <a:p>
            <a:pPr lvl="0"/>
            <a:r>
              <a:rPr lang="en-US" sz="2000" dirty="0"/>
              <a:t>Transposing rows and columns,</a:t>
            </a:r>
          </a:p>
          <a:p>
            <a:pPr lvl="0"/>
            <a:r>
              <a:rPr lang="en-US" sz="2000" dirty="0"/>
              <a:t>Use lookups to merge data</a:t>
            </a:r>
          </a:p>
          <a:p>
            <a:pPr lvl="0"/>
            <a:r>
              <a:rPr lang="en-US" sz="2000" dirty="0"/>
              <a:t>Using any complex data validation (e.g., if the first two columns in a row are empty then it automatically reject the row from processing)</a:t>
            </a:r>
          </a:p>
          <a:p>
            <a:endParaRPr lang="en-US" dirty="0"/>
          </a:p>
        </p:txBody>
      </p:sp>
      <p:sp>
        <p:nvSpPr>
          <p:cNvPr id="4" name="Slide Number Placeholder 3">
            <a:extLst>
              <a:ext uri="{FF2B5EF4-FFF2-40B4-BE49-F238E27FC236}">
                <a16:creationId xmlns:a16="http://schemas.microsoft.com/office/drawing/2014/main" id="{3E8867F6-A2B7-7A47-9BD6-EBE6611DEF60}"/>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22</a:t>
            </a:fld>
            <a:endParaRPr lang="en-US"/>
          </a:p>
        </p:txBody>
      </p:sp>
      <p:pic>
        <p:nvPicPr>
          <p:cNvPr id="5" name="Picture 4">
            <a:extLst>
              <a:ext uri="{FF2B5EF4-FFF2-40B4-BE49-F238E27FC236}">
                <a16:creationId xmlns:a16="http://schemas.microsoft.com/office/drawing/2014/main" id="{2B9ECC8C-3372-6441-84A3-159B9B6A7E12}"/>
              </a:ext>
            </a:extLst>
          </p:cNvPr>
          <p:cNvPicPr>
            <a:picLocks noChangeAspect="1"/>
          </p:cNvPicPr>
          <p:nvPr/>
        </p:nvPicPr>
        <p:blipFill>
          <a:blip r:embed="rId3"/>
          <a:stretch>
            <a:fillRect/>
          </a:stretch>
        </p:blipFill>
        <p:spPr>
          <a:xfrm>
            <a:off x="6976500" y="673522"/>
            <a:ext cx="5080000" cy="1911350"/>
          </a:xfrm>
          <a:prstGeom prst="rect">
            <a:avLst/>
          </a:prstGeom>
        </p:spPr>
      </p:pic>
    </p:spTree>
    <p:extLst>
      <p:ext uri="{BB962C8B-B14F-4D97-AF65-F5344CB8AC3E}">
        <p14:creationId xmlns:p14="http://schemas.microsoft.com/office/powerpoint/2010/main" val="12101087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E59B15-A9B5-8A46-8CB8-51B79590E338}"/>
              </a:ext>
            </a:extLst>
          </p:cNvPr>
          <p:cNvSpPr>
            <a:spLocks noGrp="1"/>
          </p:cNvSpPr>
          <p:nvPr>
            <p:ph type="title"/>
          </p:nvPr>
        </p:nvSpPr>
        <p:spPr/>
        <p:txBody>
          <a:bodyPr/>
          <a:lstStyle/>
          <a:p>
            <a:r>
              <a:rPr lang="en-US" dirty="0"/>
              <a:t>Transforming in Code</a:t>
            </a:r>
          </a:p>
        </p:txBody>
      </p:sp>
      <p:sp>
        <p:nvSpPr>
          <p:cNvPr id="4" name="Slide Number Placeholder 3">
            <a:extLst>
              <a:ext uri="{FF2B5EF4-FFF2-40B4-BE49-F238E27FC236}">
                <a16:creationId xmlns:a16="http://schemas.microsoft.com/office/drawing/2014/main" id="{CE94421F-65C0-B24D-9652-804704F5D7A1}"/>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23</a:t>
            </a:fld>
            <a:endParaRPr lang="en-US"/>
          </a:p>
        </p:txBody>
      </p:sp>
      <p:pic>
        <p:nvPicPr>
          <p:cNvPr id="29" name="Picture 28" descr="A screenshot of a cell phone&#10;&#10;Description automatically generated">
            <a:extLst>
              <a:ext uri="{FF2B5EF4-FFF2-40B4-BE49-F238E27FC236}">
                <a16:creationId xmlns:a16="http://schemas.microsoft.com/office/drawing/2014/main" id="{F65B3019-4FC8-8146-9A89-13160E2343B7}"/>
              </a:ext>
            </a:extLst>
          </p:cNvPr>
          <p:cNvPicPr>
            <a:picLocks noChangeAspect="1"/>
          </p:cNvPicPr>
          <p:nvPr/>
        </p:nvPicPr>
        <p:blipFill>
          <a:blip r:embed="rId3"/>
          <a:stretch>
            <a:fillRect/>
          </a:stretch>
        </p:blipFill>
        <p:spPr>
          <a:xfrm>
            <a:off x="254000" y="1346200"/>
            <a:ext cx="11684000" cy="5105400"/>
          </a:xfrm>
          <a:prstGeom prst="rect">
            <a:avLst/>
          </a:prstGeom>
        </p:spPr>
      </p:pic>
    </p:spTree>
    <p:extLst>
      <p:ext uri="{BB962C8B-B14F-4D97-AF65-F5344CB8AC3E}">
        <p14:creationId xmlns:p14="http://schemas.microsoft.com/office/powerpoint/2010/main" val="26578263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E21990-DF6D-BB40-A711-C331FF7E5823}"/>
              </a:ext>
            </a:extLst>
          </p:cNvPr>
          <p:cNvSpPr>
            <a:spLocks noGrp="1"/>
          </p:cNvSpPr>
          <p:nvPr>
            <p:ph type="title"/>
          </p:nvPr>
        </p:nvSpPr>
        <p:spPr/>
        <p:txBody>
          <a:bodyPr/>
          <a:lstStyle/>
          <a:p>
            <a:r>
              <a:rPr lang="en-US" dirty="0"/>
              <a:t>Loading</a:t>
            </a:r>
          </a:p>
        </p:txBody>
      </p:sp>
      <p:sp>
        <p:nvSpPr>
          <p:cNvPr id="4" name="Slide Number Placeholder 3">
            <a:extLst>
              <a:ext uri="{FF2B5EF4-FFF2-40B4-BE49-F238E27FC236}">
                <a16:creationId xmlns:a16="http://schemas.microsoft.com/office/drawing/2014/main" id="{A07E228A-3C4D-CE47-AA8B-94705848AD01}"/>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24</a:t>
            </a:fld>
            <a:endParaRPr lang="en-US"/>
          </a:p>
        </p:txBody>
      </p:sp>
      <p:sp>
        <p:nvSpPr>
          <p:cNvPr id="5" name="Text Placeholder 2">
            <a:extLst>
              <a:ext uri="{FF2B5EF4-FFF2-40B4-BE49-F238E27FC236}">
                <a16:creationId xmlns:a16="http://schemas.microsoft.com/office/drawing/2014/main" id="{19B23510-D94F-2240-92CC-178D5FF66230}"/>
              </a:ext>
            </a:extLst>
          </p:cNvPr>
          <p:cNvSpPr>
            <a:spLocks noGrp="1"/>
          </p:cNvSpPr>
          <p:nvPr>
            <p:ph type="body" idx="1"/>
          </p:nvPr>
        </p:nvSpPr>
        <p:spPr>
          <a:xfrm>
            <a:off x="432583" y="1388432"/>
            <a:ext cx="10512000" cy="4680000"/>
          </a:xfrm>
        </p:spPr>
        <p:txBody>
          <a:bodyPr/>
          <a:lstStyle/>
          <a:p>
            <a:r>
              <a:rPr lang="en-US" dirty="0"/>
              <a:t>Types of Loading </a:t>
            </a:r>
          </a:p>
          <a:p>
            <a:pPr lvl="1">
              <a:buFont typeface="Wingdings" pitchFamily="2" charset="2"/>
              <a:buChar char="Ø"/>
            </a:pPr>
            <a:r>
              <a:rPr lang="en-US" dirty="0"/>
              <a:t>Initial Load — populating all the Data Warehouse tables</a:t>
            </a:r>
          </a:p>
          <a:p>
            <a:pPr lvl="1">
              <a:buFont typeface="Wingdings" pitchFamily="2" charset="2"/>
              <a:buChar char="Ø"/>
            </a:pPr>
            <a:r>
              <a:rPr lang="en-US" dirty="0"/>
              <a:t>Incremental Load — applying ongoing changes as when needed periodically.</a:t>
            </a:r>
          </a:p>
          <a:p>
            <a:pPr lvl="1">
              <a:buFont typeface="Wingdings" pitchFamily="2" charset="2"/>
              <a:buChar char="Ø"/>
            </a:pPr>
            <a:r>
              <a:rPr lang="en-US" dirty="0"/>
              <a:t>Full Refresh —erasing the contents of one or more tables and reloading with fresh data.</a:t>
            </a:r>
          </a:p>
          <a:p>
            <a:pPr lvl="1">
              <a:buFont typeface="Wingdings" pitchFamily="2" charset="2"/>
              <a:buChar char="Ø"/>
            </a:pPr>
            <a:endParaRPr lang="en-US" dirty="0"/>
          </a:p>
          <a:p>
            <a:r>
              <a:rPr lang="en-US" dirty="0"/>
              <a:t>Load Verification </a:t>
            </a:r>
          </a:p>
          <a:p>
            <a:pPr lvl="1">
              <a:buFont typeface="Wingdings" pitchFamily="2" charset="2"/>
              <a:buChar char="Ø"/>
            </a:pPr>
            <a:r>
              <a:rPr lang="en-US" dirty="0"/>
              <a:t>Ensure that the key field data is neither missing nor null</a:t>
            </a:r>
          </a:p>
          <a:p>
            <a:pPr lvl="1">
              <a:buFont typeface="Wingdings" pitchFamily="2" charset="2"/>
              <a:buChar char="Ø"/>
            </a:pPr>
            <a:r>
              <a:rPr lang="en-US" dirty="0"/>
              <a:t>Test modeling views based on the target tables</a:t>
            </a:r>
          </a:p>
          <a:p>
            <a:pPr lvl="1">
              <a:buFont typeface="Wingdings" pitchFamily="2" charset="2"/>
              <a:buChar char="Ø"/>
            </a:pPr>
            <a:r>
              <a:rPr lang="en-US" dirty="0"/>
              <a:t>Check that combined values and calculated measures</a:t>
            </a:r>
          </a:p>
          <a:p>
            <a:pPr lvl="1">
              <a:buFont typeface="Wingdings" pitchFamily="2" charset="2"/>
              <a:buChar char="Ø"/>
            </a:pPr>
            <a:r>
              <a:rPr lang="en-US" dirty="0"/>
              <a:t>Data checks in dimension table as well as history table</a:t>
            </a:r>
          </a:p>
          <a:p>
            <a:pPr lvl="1">
              <a:buFont typeface="Wingdings" pitchFamily="2" charset="2"/>
              <a:buChar char="Ø"/>
            </a:pPr>
            <a:r>
              <a:rPr lang="en-US" dirty="0"/>
              <a:t>Check the BI reports on the loaded fact and dimension table</a:t>
            </a:r>
          </a:p>
          <a:p>
            <a:endParaRPr lang="en-US" dirty="0"/>
          </a:p>
        </p:txBody>
      </p:sp>
      <p:pic>
        <p:nvPicPr>
          <p:cNvPr id="6" name="Picture 5">
            <a:extLst>
              <a:ext uri="{FF2B5EF4-FFF2-40B4-BE49-F238E27FC236}">
                <a16:creationId xmlns:a16="http://schemas.microsoft.com/office/drawing/2014/main" id="{554A92E9-9CC2-D046-AD1A-196977BD231B}"/>
              </a:ext>
            </a:extLst>
          </p:cNvPr>
          <p:cNvPicPr>
            <a:picLocks noChangeAspect="1"/>
          </p:cNvPicPr>
          <p:nvPr/>
        </p:nvPicPr>
        <p:blipFill>
          <a:blip r:embed="rId3"/>
          <a:stretch>
            <a:fillRect/>
          </a:stretch>
        </p:blipFill>
        <p:spPr>
          <a:xfrm>
            <a:off x="9235140" y="4893275"/>
            <a:ext cx="2380727" cy="1793275"/>
          </a:xfrm>
          <a:prstGeom prst="rect">
            <a:avLst/>
          </a:prstGeom>
        </p:spPr>
      </p:pic>
      <p:pic>
        <p:nvPicPr>
          <p:cNvPr id="7" name="Picture 6">
            <a:extLst>
              <a:ext uri="{FF2B5EF4-FFF2-40B4-BE49-F238E27FC236}">
                <a16:creationId xmlns:a16="http://schemas.microsoft.com/office/drawing/2014/main" id="{2C5CA461-9930-B249-9659-7181142BDD90}"/>
              </a:ext>
            </a:extLst>
          </p:cNvPr>
          <p:cNvPicPr>
            <a:picLocks noChangeAspect="1"/>
          </p:cNvPicPr>
          <p:nvPr/>
        </p:nvPicPr>
        <p:blipFill>
          <a:blip r:embed="rId4">
            <a:alphaModFix amt="70000"/>
          </a:blip>
          <a:stretch>
            <a:fillRect/>
          </a:stretch>
        </p:blipFill>
        <p:spPr>
          <a:xfrm rot="20924354">
            <a:off x="8782946" y="4256220"/>
            <a:ext cx="1911165" cy="1274110"/>
          </a:xfrm>
          <a:prstGeom prst="rect">
            <a:avLst/>
          </a:prstGeom>
        </p:spPr>
      </p:pic>
      <p:pic>
        <p:nvPicPr>
          <p:cNvPr id="8" name="Picture 7">
            <a:extLst>
              <a:ext uri="{FF2B5EF4-FFF2-40B4-BE49-F238E27FC236}">
                <a16:creationId xmlns:a16="http://schemas.microsoft.com/office/drawing/2014/main" id="{C70C2BF7-D778-1246-9099-01AC81A7CB5A}"/>
              </a:ext>
            </a:extLst>
          </p:cNvPr>
          <p:cNvPicPr>
            <a:picLocks noChangeAspect="1"/>
          </p:cNvPicPr>
          <p:nvPr/>
        </p:nvPicPr>
        <p:blipFill>
          <a:blip r:embed="rId5"/>
          <a:stretch>
            <a:fillRect/>
          </a:stretch>
        </p:blipFill>
        <p:spPr>
          <a:xfrm rot="21024983">
            <a:off x="-58178" y="3130502"/>
            <a:ext cx="1458365" cy="1195859"/>
          </a:xfrm>
          <a:prstGeom prst="rect">
            <a:avLst/>
          </a:prstGeom>
        </p:spPr>
      </p:pic>
    </p:spTree>
    <p:extLst>
      <p:ext uri="{BB962C8B-B14F-4D97-AF65-F5344CB8AC3E}">
        <p14:creationId xmlns:p14="http://schemas.microsoft.com/office/powerpoint/2010/main" val="40530900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214894-8F07-4246-B69A-A6F4806617AE}"/>
              </a:ext>
            </a:extLst>
          </p:cNvPr>
          <p:cNvSpPr>
            <a:spLocks noGrp="1"/>
          </p:cNvSpPr>
          <p:nvPr>
            <p:ph type="title"/>
          </p:nvPr>
        </p:nvSpPr>
        <p:spPr/>
        <p:txBody>
          <a:bodyPr/>
          <a:lstStyle/>
          <a:p>
            <a:r>
              <a:rPr lang="en-US" dirty="0"/>
              <a:t>Event Driven vs Batch Architecture</a:t>
            </a:r>
          </a:p>
        </p:txBody>
      </p:sp>
      <p:sp>
        <p:nvSpPr>
          <p:cNvPr id="4" name="Slide Number Placeholder 3">
            <a:extLst>
              <a:ext uri="{FF2B5EF4-FFF2-40B4-BE49-F238E27FC236}">
                <a16:creationId xmlns:a16="http://schemas.microsoft.com/office/drawing/2014/main" id="{06342762-FDBA-9443-9869-A6F03F4731DF}"/>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25</a:t>
            </a:fld>
            <a:endParaRPr lang="en-US"/>
          </a:p>
        </p:txBody>
      </p:sp>
      <p:sp>
        <p:nvSpPr>
          <p:cNvPr id="5" name="Text Placeholder 2">
            <a:extLst>
              <a:ext uri="{FF2B5EF4-FFF2-40B4-BE49-F238E27FC236}">
                <a16:creationId xmlns:a16="http://schemas.microsoft.com/office/drawing/2014/main" id="{A4411CAC-CE2D-0547-9561-3496A8847427}"/>
              </a:ext>
            </a:extLst>
          </p:cNvPr>
          <p:cNvSpPr>
            <a:spLocks noGrp="1"/>
          </p:cNvSpPr>
          <p:nvPr>
            <p:ph type="body" idx="1"/>
          </p:nvPr>
        </p:nvSpPr>
        <p:spPr>
          <a:xfrm>
            <a:off x="828000" y="1512000"/>
            <a:ext cx="10512000" cy="4680000"/>
          </a:xfrm>
        </p:spPr>
        <p:txBody>
          <a:bodyPr/>
          <a:lstStyle/>
          <a:p>
            <a:r>
              <a:rPr lang="en-US" dirty="0"/>
              <a:t>Several trends in computing have surfaced in recent years: big data, containers, serverless application, microservices, and </a:t>
            </a:r>
            <a:r>
              <a:rPr lang="en-US" sz="2800" b="1" dirty="0">
                <a:solidFill>
                  <a:schemeClr val="accent6">
                    <a:lumMod val="75000"/>
                  </a:schemeClr>
                </a:solidFill>
              </a:rPr>
              <a:t>event-driven architecture (EDA)</a:t>
            </a:r>
            <a:endParaRPr lang="en-US" b="1" dirty="0">
              <a:solidFill>
                <a:schemeClr val="accent6">
                  <a:lumMod val="75000"/>
                </a:schemeClr>
              </a:solidFill>
            </a:endParaRPr>
          </a:p>
        </p:txBody>
      </p:sp>
      <p:pic>
        <p:nvPicPr>
          <p:cNvPr id="9" name="Picture 8" descr="A picture containing computer&#10;&#10;Description automatically generated">
            <a:extLst>
              <a:ext uri="{FF2B5EF4-FFF2-40B4-BE49-F238E27FC236}">
                <a16:creationId xmlns:a16="http://schemas.microsoft.com/office/drawing/2014/main" id="{F15CBCCB-524D-6C49-B5DE-98BE01708090}"/>
              </a:ext>
            </a:extLst>
          </p:cNvPr>
          <p:cNvPicPr>
            <a:picLocks noChangeAspect="1"/>
          </p:cNvPicPr>
          <p:nvPr/>
        </p:nvPicPr>
        <p:blipFill>
          <a:blip r:embed="rId3"/>
          <a:stretch>
            <a:fillRect/>
          </a:stretch>
        </p:blipFill>
        <p:spPr>
          <a:xfrm>
            <a:off x="473987" y="3218764"/>
            <a:ext cx="4743110" cy="2630458"/>
          </a:xfrm>
          <a:prstGeom prst="rect">
            <a:avLst/>
          </a:prstGeom>
        </p:spPr>
      </p:pic>
      <p:pic>
        <p:nvPicPr>
          <p:cNvPr id="11" name="Picture 10" descr="A close up of a sign&#10;&#10;Description automatically generated">
            <a:extLst>
              <a:ext uri="{FF2B5EF4-FFF2-40B4-BE49-F238E27FC236}">
                <a16:creationId xmlns:a16="http://schemas.microsoft.com/office/drawing/2014/main" id="{4F8170B9-C6B8-F84C-BE78-A81A8F289C28}"/>
              </a:ext>
            </a:extLst>
          </p:cNvPr>
          <p:cNvPicPr>
            <a:picLocks noChangeAspect="1"/>
          </p:cNvPicPr>
          <p:nvPr/>
        </p:nvPicPr>
        <p:blipFill>
          <a:blip r:embed="rId4"/>
          <a:stretch>
            <a:fillRect/>
          </a:stretch>
        </p:blipFill>
        <p:spPr>
          <a:xfrm>
            <a:off x="5774094" y="3218764"/>
            <a:ext cx="6122903" cy="2866734"/>
          </a:xfrm>
          <a:prstGeom prst="rect">
            <a:avLst/>
          </a:prstGeom>
        </p:spPr>
      </p:pic>
    </p:spTree>
    <p:extLst>
      <p:ext uri="{BB962C8B-B14F-4D97-AF65-F5344CB8AC3E}">
        <p14:creationId xmlns:p14="http://schemas.microsoft.com/office/powerpoint/2010/main" val="31730720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59BF6B8-D3D0-834F-ACD6-BD84252AAEE4}"/>
              </a:ext>
            </a:extLst>
          </p:cNvPr>
          <p:cNvPicPr>
            <a:picLocks noChangeAspect="1"/>
          </p:cNvPicPr>
          <p:nvPr/>
        </p:nvPicPr>
        <p:blipFill>
          <a:blip r:embed="rId3">
            <a:alphaModFix amt="70000"/>
          </a:blip>
          <a:stretch>
            <a:fillRect/>
          </a:stretch>
        </p:blipFill>
        <p:spPr>
          <a:xfrm rot="1172404">
            <a:off x="7632147" y="2436554"/>
            <a:ext cx="2978579" cy="1965690"/>
          </a:xfrm>
          <a:prstGeom prst="rect">
            <a:avLst/>
          </a:prstGeom>
        </p:spPr>
      </p:pic>
      <p:sp>
        <p:nvSpPr>
          <p:cNvPr id="5" name="Text Placeholder 2">
            <a:extLst>
              <a:ext uri="{FF2B5EF4-FFF2-40B4-BE49-F238E27FC236}">
                <a16:creationId xmlns:a16="http://schemas.microsoft.com/office/drawing/2014/main" id="{A4411CAC-CE2D-0547-9561-3496A8847427}"/>
              </a:ext>
            </a:extLst>
          </p:cNvPr>
          <p:cNvSpPr>
            <a:spLocks noGrp="1"/>
          </p:cNvSpPr>
          <p:nvPr>
            <p:ph type="body" idx="1"/>
          </p:nvPr>
        </p:nvSpPr>
        <p:spPr>
          <a:xfrm>
            <a:off x="840000" y="1623211"/>
            <a:ext cx="10512000" cy="4680000"/>
          </a:xfrm>
        </p:spPr>
        <p:txBody>
          <a:bodyPr/>
          <a:lstStyle/>
          <a:p>
            <a:r>
              <a:rPr lang="en-US" dirty="0"/>
              <a:t>EDAs could very likely be a sledgehammer for your problem when you instead need a screwdriver</a:t>
            </a:r>
          </a:p>
          <a:p>
            <a:pPr marL="76200" indent="0">
              <a:buNone/>
            </a:pPr>
            <a:endParaRPr lang="en-US" dirty="0"/>
          </a:p>
          <a:p>
            <a:pPr lvl="0">
              <a:buFont typeface="+mj-lt"/>
              <a:buAutoNum type="arabicPeriod"/>
            </a:pPr>
            <a:r>
              <a:rPr lang="en-US" sz="1800" dirty="0">
                <a:solidFill>
                  <a:schemeClr val="dk1"/>
                </a:solidFill>
                <a:latin typeface="Helvetica Neue Light" panose="02000403000000020004" pitchFamily="2" charset="0"/>
                <a:ea typeface="Helvetica Neue Light" panose="02000403000000020004" pitchFamily="2" charset="0"/>
                <a:cs typeface="Calibri"/>
                <a:sym typeface="Calibri"/>
              </a:rPr>
              <a:t>What is the right level of fidelity of service abstraction?</a:t>
            </a:r>
          </a:p>
          <a:p>
            <a:pPr lvl="0">
              <a:buFont typeface="+mj-lt"/>
              <a:buAutoNum type="arabicPeriod"/>
            </a:pPr>
            <a:r>
              <a:rPr lang="en-US" sz="1800" dirty="0">
                <a:solidFill>
                  <a:schemeClr val="dk1"/>
                </a:solidFill>
                <a:latin typeface="Helvetica Neue Light" panose="02000403000000020004" pitchFamily="2" charset="0"/>
                <a:ea typeface="Helvetica Neue Light" panose="02000403000000020004" pitchFamily="2" charset="0"/>
                <a:cs typeface="Calibri"/>
                <a:sym typeface="Calibri"/>
              </a:rPr>
              <a:t>Are your event messages schema or schema-less?</a:t>
            </a:r>
          </a:p>
          <a:p>
            <a:pPr lvl="0">
              <a:buFont typeface="+mj-lt"/>
              <a:buAutoNum type="arabicPeriod"/>
            </a:pPr>
            <a:r>
              <a:rPr lang="en-US" sz="1800" dirty="0">
                <a:solidFill>
                  <a:schemeClr val="dk1"/>
                </a:solidFill>
                <a:latin typeface="Helvetica Neue Light" panose="02000403000000020004" pitchFamily="2" charset="0"/>
                <a:ea typeface="Helvetica Neue Light" panose="02000403000000020004" pitchFamily="2" charset="0"/>
                <a:cs typeface="Calibri"/>
                <a:sym typeface="Calibri"/>
              </a:rPr>
              <a:t>How does your system handle failures caused by bad or corrupt data, downed services or queues?</a:t>
            </a:r>
          </a:p>
          <a:p>
            <a:pPr lvl="0">
              <a:buFont typeface="+mj-lt"/>
              <a:buAutoNum type="arabicPeriod"/>
            </a:pPr>
            <a:r>
              <a:rPr lang="en-US" sz="1800" dirty="0">
                <a:solidFill>
                  <a:schemeClr val="dk1"/>
                </a:solidFill>
                <a:latin typeface="Helvetica Neue Light" panose="02000403000000020004" pitchFamily="2" charset="0"/>
                <a:ea typeface="Helvetica Neue Light" panose="02000403000000020004" pitchFamily="2" charset="0"/>
                <a:cs typeface="Calibri"/>
                <a:sym typeface="Calibri"/>
              </a:rPr>
              <a:t>How do you handle a noisy neighbor problem?</a:t>
            </a:r>
          </a:p>
          <a:p>
            <a:pPr lvl="0">
              <a:buFont typeface="+mj-lt"/>
              <a:buAutoNum type="arabicPeriod"/>
            </a:pPr>
            <a:r>
              <a:rPr lang="en-US" sz="1800" dirty="0">
                <a:solidFill>
                  <a:schemeClr val="dk1"/>
                </a:solidFill>
                <a:latin typeface="Helvetica Neue Light" panose="02000403000000020004" pitchFamily="2" charset="0"/>
                <a:ea typeface="Helvetica Neue Light" panose="02000403000000020004" pitchFamily="2" charset="0"/>
                <a:cs typeface="Calibri"/>
                <a:sym typeface="Calibri"/>
              </a:rPr>
              <a:t>How will you debug and understand the flow of events through the system?</a:t>
            </a:r>
          </a:p>
          <a:p>
            <a:pPr lvl="0">
              <a:buFont typeface="+mj-lt"/>
              <a:buAutoNum type="arabicPeriod"/>
            </a:pPr>
            <a:r>
              <a:rPr lang="en-US" sz="1800" dirty="0">
                <a:solidFill>
                  <a:schemeClr val="dk1"/>
                </a:solidFill>
                <a:latin typeface="Helvetica Neue Light" panose="02000403000000020004" pitchFamily="2" charset="0"/>
                <a:ea typeface="Helvetica Neue Light" panose="02000403000000020004" pitchFamily="2" charset="0"/>
                <a:cs typeface="Calibri"/>
                <a:sym typeface="Calibri"/>
              </a:rPr>
              <a:t>How do you handle events that are not idempotent?</a:t>
            </a:r>
          </a:p>
          <a:p>
            <a:pPr lvl="0">
              <a:buFont typeface="+mj-lt"/>
              <a:buAutoNum type="arabicPeriod"/>
            </a:pPr>
            <a:r>
              <a:rPr lang="en-US" sz="1800" dirty="0">
                <a:solidFill>
                  <a:schemeClr val="dk1"/>
                </a:solidFill>
                <a:latin typeface="Helvetica Neue Light" panose="02000403000000020004" pitchFamily="2" charset="0"/>
                <a:ea typeface="Helvetica Neue Light" panose="02000403000000020004" pitchFamily="2" charset="0"/>
                <a:cs typeface="Calibri"/>
                <a:sym typeface="Calibri"/>
              </a:rPr>
              <a:t>How will your system handle cycle prevention and detection?</a:t>
            </a:r>
          </a:p>
          <a:p>
            <a:pPr lvl="0">
              <a:buFont typeface="+mj-lt"/>
              <a:buAutoNum type="arabicPeriod"/>
            </a:pPr>
            <a:r>
              <a:rPr lang="en-US" sz="1800" dirty="0">
                <a:solidFill>
                  <a:schemeClr val="dk1"/>
                </a:solidFill>
                <a:latin typeface="Helvetica Neue Light" panose="02000403000000020004" pitchFamily="2" charset="0"/>
                <a:ea typeface="Helvetica Neue Light" panose="02000403000000020004" pitchFamily="2" charset="0"/>
                <a:cs typeface="Calibri"/>
                <a:sym typeface="Calibri"/>
              </a:rPr>
              <a:t>How will your system handle rollback of a distributed transaction?</a:t>
            </a:r>
          </a:p>
          <a:p>
            <a:endParaRPr lang="en-US" b="1" dirty="0">
              <a:solidFill>
                <a:schemeClr val="accent6">
                  <a:lumMod val="75000"/>
                </a:schemeClr>
              </a:solidFill>
            </a:endParaRPr>
          </a:p>
        </p:txBody>
      </p:sp>
      <p:sp>
        <p:nvSpPr>
          <p:cNvPr id="2" name="Title 1">
            <a:extLst>
              <a:ext uri="{FF2B5EF4-FFF2-40B4-BE49-F238E27FC236}">
                <a16:creationId xmlns:a16="http://schemas.microsoft.com/office/drawing/2014/main" id="{07214894-8F07-4246-B69A-A6F4806617AE}"/>
              </a:ext>
            </a:extLst>
          </p:cNvPr>
          <p:cNvSpPr>
            <a:spLocks noGrp="1"/>
          </p:cNvSpPr>
          <p:nvPr>
            <p:ph type="title"/>
          </p:nvPr>
        </p:nvSpPr>
        <p:spPr/>
        <p:txBody>
          <a:bodyPr/>
          <a:lstStyle/>
          <a:p>
            <a:r>
              <a:rPr lang="en-US" dirty="0"/>
              <a:t>Event Driven</a:t>
            </a:r>
          </a:p>
        </p:txBody>
      </p:sp>
      <p:sp>
        <p:nvSpPr>
          <p:cNvPr id="4" name="Slide Number Placeholder 3">
            <a:extLst>
              <a:ext uri="{FF2B5EF4-FFF2-40B4-BE49-F238E27FC236}">
                <a16:creationId xmlns:a16="http://schemas.microsoft.com/office/drawing/2014/main" id="{06342762-FDBA-9443-9869-A6F03F4731DF}"/>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26</a:t>
            </a:fld>
            <a:endParaRPr lang="en-US"/>
          </a:p>
        </p:txBody>
      </p:sp>
      <p:pic>
        <p:nvPicPr>
          <p:cNvPr id="6" name="Picture 5">
            <a:extLst>
              <a:ext uri="{FF2B5EF4-FFF2-40B4-BE49-F238E27FC236}">
                <a16:creationId xmlns:a16="http://schemas.microsoft.com/office/drawing/2014/main" id="{64D03C67-55E8-FE42-9525-F9DAD4F690FB}"/>
              </a:ext>
            </a:extLst>
          </p:cNvPr>
          <p:cNvPicPr>
            <a:picLocks noChangeAspect="1"/>
          </p:cNvPicPr>
          <p:nvPr/>
        </p:nvPicPr>
        <p:blipFill>
          <a:blip r:embed="rId4">
            <a:alphaModFix amt="70000"/>
          </a:blip>
          <a:stretch>
            <a:fillRect/>
          </a:stretch>
        </p:blipFill>
        <p:spPr>
          <a:xfrm>
            <a:off x="8353166" y="4954677"/>
            <a:ext cx="1087395" cy="1034535"/>
          </a:xfrm>
          <a:prstGeom prst="rect">
            <a:avLst/>
          </a:prstGeom>
        </p:spPr>
      </p:pic>
    </p:spTree>
    <p:extLst>
      <p:ext uri="{BB962C8B-B14F-4D97-AF65-F5344CB8AC3E}">
        <p14:creationId xmlns:p14="http://schemas.microsoft.com/office/powerpoint/2010/main" val="5175950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AA3EF5-29BF-0348-8EB7-652C7CC3881B}"/>
              </a:ext>
            </a:extLst>
          </p:cNvPr>
          <p:cNvSpPr>
            <a:spLocks noGrp="1"/>
          </p:cNvSpPr>
          <p:nvPr>
            <p:ph type="title"/>
          </p:nvPr>
        </p:nvSpPr>
        <p:spPr/>
        <p:txBody>
          <a:bodyPr/>
          <a:lstStyle/>
          <a:p>
            <a:r>
              <a:rPr lang="en-US" dirty="0"/>
              <a:t>What Architecture is right for your team?</a:t>
            </a:r>
          </a:p>
        </p:txBody>
      </p:sp>
      <p:sp>
        <p:nvSpPr>
          <p:cNvPr id="4" name="Slide Number Placeholder 3">
            <a:extLst>
              <a:ext uri="{FF2B5EF4-FFF2-40B4-BE49-F238E27FC236}">
                <a16:creationId xmlns:a16="http://schemas.microsoft.com/office/drawing/2014/main" id="{E2DF1A9A-7F1F-AB4F-AEF4-1E23DD5361E2}"/>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27</a:t>
            </a:fld>
            <a:endParaRPr lang="en-US"/>
          </a:p>
        </p:txBody>
      </p:sp>
      <p:sp>
        <p:nvSpPr>
          <p:cNvPr id="5" name="Text Placeholder 2">
            <a:extLst>
              <a:ext uri="{FF2B5EF4-FFF2-40B4-BE49-F238E27FC236}">
                <a16:creationId xmlns:a16="http://schemas.microsoft.com/office/drawing/2014/main" id="{3B6C3404-07E0-0F4D-9A7D-AD678D008B03}"/>
              </a:ext>
            </a:extLst>
          </p:cNvPr>
          <p:cNvSpPr>
            <a:spLocks noGrp="1"/>
          </p:cNvSpPr>
          <p:nvPr>
            <p:ph type="body" idx="1"/>
          </p:nvPr>
        </p:nvSpPr>
        <p:spPr>
          <a:xfrm>
            <a:off x="364704" y="1363111"/>
            <a:ext cx="11497782" cy="794873"/>
          </a:xfrm>
        </p:spPr>
        <p:txBody>
          <a:bodyPr/>
          <a:lstStyle/>
          <a:p>
            <a:pPr marL="76200" indent="0" fontAlgn="base">
              <a:buNone/>
            </a:pPr>
            <a:r>
              <a:rPr lang="en-US" sz="3200" b="1" dirty="0">
                <a:latin typeface="Helvetica Neue Light" panose="02000403000000020004" pitchFamily="2" charset="0"/>
                <a:ea typeface="Helvetica Neue Light" panose="02000403000000020004" pitchFamily="2" charset="0"/>
                <a:cs typeface="Helvetica Neue" panose="02000503000000020004" pitchFamily="2" charset="0"/>
              </a:rPr>
              <a:t> Brainstorm</a:t>
            </a:r>
            <a:r>
              <a:rPr lang="en-US" sz="2400" b="1" dirty="0">
                <a:latin typeface="Helvetica Neue Light" panose="02000403000000020004" pitchFamily="2" charset="0"/>
                <a:ea typeface="Helvetica Neue Light" panose="02000403000000020004" pitchFamily="2" charset="0"/>
                <a:cs typeface="Helvetica Neue" panose="02000503000000020004" pitchFamily="2" charset="0"/>
              </a:rPr>
              <a:t> - </a:t>
            </a:r>
            <a:r>
              <a:rPr lang="en-US" sz="2400" dirty="0">
                <a:latin typeface="Helvetica Neue Light" panose="02000403000000020004" pitchFamily="2" charset="0"/>
                <a:ea typeface="Helvetica Neue Light" panose="02000403000000020004" pitchFamily="2" charset="0"/>
                <a:cs typeface="Helvetica Neue" panose="02000503000000020004" pitchFamily="2" charset="0"/>
              </a:rPr>
              <a:t>Is Event driven Architecture right for you?</a:t>
            </a:r>
          </a:p>
        </p:txBody>
      </p:sp>
      <p:pic>
        <p:nvPicPr>
          <p:cNvPr id="6" name="Picture 5" descr="A picture containing food, sign, room&#10;&#10;Description automatically generated">
            <a:extLst>
              <a:ext uri="{FF2B5EF4-FFF2-40B4-BE49-F238E27FC236}">
                <a16:creationId xmlns:a16="http://schemas.microsoft.com/office/drawing/2014/main" id="{717C4BE2-9C82-5F42-B96C-C86B90B77133}"/>
              </a:ext>
            </a:extLst>
          </p:cNvPr>
          <p:cNvPicPr>
            <a:picLocks noChangeAspect="1"/>
          </p:cNvPicPr>
          <p:nvPr/>
        </p:nvPicPr>
        <p:blipFill>
          <a:blip r:embed="rId3"/>
          <a:stretch>
            <a:fillRect/>
          </a:stretch>
        </p:blipFill>
        <p:spPr>
          <a:xfrm>
            <a:off x="2779074" y="2511656"/>
            <a:ext cx="7123369" cy="4022344"/>
          </a:xfrm>
          <a:prstGeom prst="rect">
            <a:avLst/>
          </a:prstGeom>
        </p:spPr>
      </p:pic>
    </p:spTree>
    <p:extLst>
      <p:ext uri="{BB962C8B-B14F-4D97-AF65-F5344CB8AC3E}">
        <p14:creationId xmlns:p14="http://schemas.microsoft.com/office/powerpoint/2010/main" val="1843627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5020AB-6083-284E-BDC2-34363DD7E338}"/>
              </a:ext>
            </a:extLst>
          </p:cNvPr>
          <p:cNvSpPr>
            <a:spLocks noGrp="1"/>
          </p:cNvSpPr>
          <p:nvPr>
            <p:ph type="title"/>
          </p:nvPr>
        </p:nvSpPr>
        <p:spPr/>
        <p:txBody>
          <a:bodyPr/>
          <a:lstStyle/>
          <a:p>
            <a:r>
              <a:rPr lang="en-US" dirty="0"/>
              <a:t>Batch Loading vs Streaming</a:t>
            </a:r>
          </a:p>
        </p:txBody>
      </p:sp>
      <p:sp>
        <p:nvSpPr>
          <p:cNvPr id="4" name="Slide Number Placeholder 3">
            <a:extLst>
              <a:ext uri="{FF2B5EF4-FFF2-40B4-BE49-F238E27FC236}">
                <a16:creationId xmlns:a16="http://schemas.microsoft.com/office/drawing/2014/main" id="{FF489747-AEA4-824A-A17A-B0758F167814}"/>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28</a:t>
            </a:fld>
            <a:endParaRPr lang="en-US"/>
          </a:p>
        </p:txBody>
      </p:sp>
      <p:sp>
        <p:nvSpPr>
          <p:cNvPr id="5" name="Text Placeholder 2">
            <a:extLst>
              <a:ext uri="{FF2B5EF4-FFF2-40B4-BE49-F238E27FC236}">
                <a16:creationId xmlns:a16="http://schemas.microsoft.com/office/drawing/2014/main" id="{78814A61-6A4D-864A-8D85-B82971F8E809}"/>
              </a:ext>
            </a:extLst>
          </p:cNvPr>
          <p:cNvSpPr>
            <a:spLocks noGrp="1"/>
          </p:cNvSpPr>
          <p:nvPr>
            <p:ph type="body" idx="1"/>
          </p:nvPr>
        </p:nvSpPr>
        <p:spPr>
          <a:xfrm>
            <a:off x="828000" y="1512000"/>
            <a:ext cx="10512000" cy="4680000"/>
          </a:xfrm>
        </p:spPr>
        <p:txBody>
          <a:bodyPr/>
          <a:lstStyle/>
          <a:p>
            <a:r>
              <a:rPr lang="en-US" dirty="0"/>
              <a:t>Batch processing is where the processing happens on blocks of data that have already been stored over a period of time</a:t>
            </a:r>
          </a:p>
          <a:p>
            <a:endParaRPr lang="en-US" dirty="0"/>
          </a:p>
          <a:p>
            <a:endParaRPr lang="en-US" dirty="0"/>
          </a:p>
          <a:p>
            <a:endParaRPr lang="en-US" dirty="0"/>
          </a:p>
          <a:p>
            <a:endParaRPr lang="en-US" dirty="0"/>
          </a:p>
          <a:p>
            <a:endParaRPr lang="en-US" dirty="0"/>
          </a:p>
          <a:p>
            <a:endParaRPr lang="en-US" dirty="0"/>
          </a:p>
          <a:p>
            <a:endParaRPr lang="en-US" dirty="0"/>
          </a:p>
          <a:p>
            <a:r>
              <a:rPr lang="en-US" dirty="0"/>
              <a:t>When will batch processing work well?</a:t>
            </a:r>
          </a:p>
          <a:p>
            <a:endParaRPr lang="en-US" dirty="0"/>
          </a:p>
        </p:txBody>
      </p:sp>
      <p:pic>
        <p:nvPicPr>
          <p:cNvPr id="6" name="Picture 5" descr="A screenshot of a cell phone&#10;&#10;Description automatically generated">
            <a:extLst>
              <a:ext uri="{FF2B5EF4-FFF2-40B4-BE49-F238E27FC236}">
                <a16:creationId xmlns:a16="http://schemas.microsoft.com/office/drawing/2014/main" id="{43DA4B13-134D-C645-8669-A03C9D5C2EF6}"/>
              </a:ext>
            </a:extLst>
          </p:cNvPr>
          <p:cNvPicPr/>
          <p:nvPr/>
        </p:nvPicPr>
        <p:blipFill>
          <a:blip r:embed="rId3">
            <a:extLst>
              <a:ext uri="{28A0092B-C50C-407E-A947-70E740481C1C}">
                <a14:useLocalDpi xmlns:a14="http://schemas.microsoft.com/office/drawing/2010/main"/>
              </a:ext>
            </a:extLst>
          </a:blip>
          <a:stretch>
            <a:fillRect/>
          </a:stretch>
        </p:blipFill>
        <p:spPr>
          <a:xfrm>
            <a:off x="2014152" y="2361327"/>
            <a:ext cx="7980370" cy="3027922"/>
          </a:xfrm>
          <a:prstGeom prst="rect">
            <a:avLst/>
          </a:prstGeom>
        </p:spPr>
      </p:pic>
    </p:spTree>
    <p:extLst>
      <p:ext uri="{BB962C8B-B14F-4D97-AF65-F5344CB8AC3E}">
        <p14:creationId xmlns:p14="http://schemas.microsoft.com/office/powerpoint/2010/main" val="11362426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5020AB-6083-284E-BDC2-34363DD7E338}"/>
              </a:ext>
            </a:extLst>
          </p:cNvPr>
          <p:cNvSpPr>
            <a:spLocks noGrp="1"/>
          </p:cNvSpPr>
          <p:nvPr>
            <p:ph type="title"/>
          </p:nvPr>
        </p:nvSpPr>
        <p:spPr/>
        <p:txBody>
          <a:bodyPr/>
          <a:lstStyle/>
          <a:p>
            <a:r>
              <a:rPr lang="en-US" dirty="0"/>
              <a:t>Batch Loading vs Streaming</a:t>
            </a:r>
          </a:p>
        </p:txBody>
      </p:sp>
      <p:sp>
        <p:nvSpPr>
          <p:cNvPr id="4" name="Slide Number Placeholder 3">
            <a:extLst>
              <a:ext uri="{FF2B5EF4-FFF2-40B4-BE49-F238E27FC236}">
                <a16:creationId xmlns:a16="http://schemas.microsoft.com/office/drawing/2014/main" id="{FF489747-AEA4-824A-A17A-B0758F167814}"/>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29</a:t>
            </a:fld>
            <a:endParaRPr lang="en-US"/>
          </a:p>
        </p:txBody>
      </p:sp>
      <p:sp>
        <p:nvSpPr>
          <p:cNvPr id="5" name="Text Placeholder 2">
            <a:extLst>
              <a:ext uri="{FF2B5EF4-FFF2-40B4-BE49-F238E27FC236}">
                <a16:creationId xmlns:a16="http://schemas.microsoft.com/office/drawing/2014/main" id="{78814A61-6A4D-864A-8D85-B82971F8E809}"/>
              </a:ext>
            </a:extLst>
          </p:cNvPr>
          <p:cNvSpPr>
            <a:spLocks noGrp="1"/>
          </p:cNvSpPr>
          <p:nvPr>
            <p:ph type="body" idx="1"/>
          </p:nvPr>
        </p:nvSpPr>
        <p:spPr>
          <a:xfrm>
            <a:off x="828000" y="1512000"/>
            <a:ext cx="10512000" cy="4680000"/>
          </a:xfrm>
        </p:spPr>
        <p:txBody>
          <a:bodyPr/>
          <a:lstStyle/>
          <a:p>
            <a:r>
              <a:rPr lang="en-US" dirty="0"/>
              <a:t>Stream processing allows us to process data in real time as they arrive and quickly detect conditions within small time period from the point of receiving the data </a:t>
            </a:r>
          </a:p>
          <a:p>
            <a:endParaRPr lang="en-US" dirty="0"/>
          </a:p>
          <a:p>
            <a:endParaRPr lang="en-US" dirty="0"/>
          </a:p>
          <a:p>
            <a:endParaRPr lang="en-US" dirty="0"/>
          </a:p>
          <a:p>
            <a:endParaRPr lang="en-US" dirty="0"/>
          </a:p>
          <a:p>
            <a:endParaRPr lang="en-US" dirty="0"/>
          </a:p>
          <a:p>
            <a:endParaRPr lang="en-US" dirty="0"/>
          </a:p>
          <a:p>
            <a:r>
              <a:rPr lang="en-US" dirty="0"/>
              <a:t>When Is an example of when stream processing most useful?</a:t>
            </a:r>
          </a:p>
          <a:p>
            <a:r>
              <a:rPr lang="en-US" dirty="0"/>
              <a:t>What’s the issue?</a:t>
            </a:r>
          </a:p>
        </p:txBody>
      </p:sp>
      <p:pic>
        <p:nvPicPr>
          <p:cNvPr id="7" name="Picture 6" descr="A screenshot of a cell phone&#10;&#10;Description automatically generated">
            <a:extLst>
              <a:ext uri="{FF2B5EF4-FFF2-40B4-BE49-F238E27FC236}">
                <a16:creationId xmlns:a16="http://schemas.microsoft.com/office/drawing/2014/main" id="{C4A44D0C-CD3F-F34E-89E4-F424EF3BFBB4}"/>
              </a:ext>
            </a:extLst>
          </p:cNvPr>
          <p:cNvPicPr/>
          <p:nvPr/>
        </p:nvPicPr>
        <p:blipFill>
          <a:blip r:embed="rId3">
            <a:extLst>
              <a:ext uri="{28A0092B-C50C-407E-A947-70E740481C1C}">
                <a14:useLocalDpi xmlns:a14="http://schemas.microsoft.com/office/drawing/2010/main"/>
              </a:ext>
            </a:extLst>
          </a:blip>
          <a:stretch>
            <a:fillRect/>
          </a:stretch>
        </p:blipFill>
        <p:spPr>
          <a:xfrm>
            <a:off x="2446639" y="2789538"/>
            <a:ext cx="6650166" cy="2677064"/>
          </a:xfrm>
          <a:prstGeom prst="rect">
            <a:avLst/>
          </a:prstGeom>
        </p:spPr>
      </p:pic>
    </p:spTree>
    <p:extLst>
      <p:ext uri="{BB962C8B-B14F-4D97-AF65-F5344CB8AC3E}">
        <p14:creationId xmlns:p14="http://schemas.microsoft.com/office/powerpoint/2010/main" val="41775710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8"/>
          <p:cNvSpPr txBox="1">
            <a:spLocks noGrp="1"/>
          </p:cNvSpPr>
          <p:nvPr>
            <p:ph type="title"/>
          </p:nvPr>
        </p:nvSpPr>
        <p:spPr>
          <a:xfrm>
            <a:off x="952497" y="324000"/>
            <a:ext cx="11232000" cy="90805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233445"/>
              </a:buClr>
              <a:buSzPts val="3200"/>
              <a:buFont typeface="Helvetica Neue Light"/>
              <a:buNone/>
            </a:pPr>
            <a:r>
              <a:rPr lang="en-US"/>
              <a:t>Technologies we cover</a:t>
            </a:r>
            <a:endParaRPr/>
          </a:p>
        </p:txBody>
      </p:sp>
      <p:sp>
        <p:nvSpPr>
          <p:cNvPr id="90" name="Google Shape;90;p18"/>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3</a:t>
            </a:fld>
            <a:endParaRPr/>
          </a:p>
        </p:txBody>
      </p:sp>
      <p:pic>
        <p:nvPicPr>
          <p:cNvPr id="3" name="Picture 2">
            <a:extLst>
              <a:ext uri="{FF2B5EF4-FFF2-40B4-BE49-F238E27FC236}">
                <a16:creationId xmlns:a16="http://schemas.microsoft.com/office/drawing/2014/main" id="{2C0AF755-F9BC-9A4F-A3A1-E7EFEE537F37}"/>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1383957" y="1272882"/>
            <a:ext cx="9242854" cy="5158250"/>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5020AB-6083-284E-BDC2-34363DD7E338}"/>
              </a:ext>
            </a:extLst>
          </p:cNvPr>
          <p:cNvSpPr>
            <a:spLocks noGrp="1"/>
          </p:cNvSpPr>
          <p:nvPr>
            <p:ph type="title"/>
          </p:nvPr>
        </p:nvSpPr>
        <p:spPr/>
        <p:txBody>
          <a:bodyPr/>
          <a:lstStyle/>
          <a:p>
            <a:r>
              <a:rPr lang="en-US" dirty="0"/>
              <a:t>Batch Loading vs Streaming Differences</a:t>
            </a:r>
          </a:p>
        </p:txBody>
      </p:sp>
      <p:sp>
        <p:nvSpPr>
          <p:cNvPr id="4" name="Slide Number Placeholder 3">
            <a:extLst>
              <a:ext uri="{FF2B5EF4-FFF2-40B4-BE49-F238E27FC236}">
                <a16:creationId xmlns:a16="http://schemas.microsoft.com/office/drawing/2014/main" id="{FF489747-AEA4-824A-A17A-B0758F167814}"/>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30</a:t>
            </a:fld>
            <a:endParaRPr lang="en-US"/>
          </a:p>
        </p:txBody>
      </p:sp>
      <p:graphicFrame>
        <p:nvGraphicFramePr>
          <p:cNvPr id="3" name="Table 2">
            <a:extLst>
              <a:ext uri="{FF2B5EF4-FFF2-40B4-BE49-F238E27FC236}">
                <a16:creationId xmlns:a16="http://schemas.microsoft.com/office/drawing/2014/main" id="{45FB58C1-D10B-B349-90E0-DC4AF952DADB}"/>
              </a:ext>
            </a:extLst>
          </p:cNvPr>
          <p:cNvGraphicFramePr>
            <a:graphicFrameLocks noGrp="1"/>
          </p:cNvGraphicFramePr>
          <p:nvPr>
            <p:extLst>
              <p:ext uri="{D42A27DB-BD31-4B8C-83A1-F6EECF244321}">
                <p14:modId xmlns:p14="http://schemas.microsoft.com/office/powerpoint/2010/main" val="3426003877"/>
              </p:ext>
            </p:extLst>
          </p:nvPr>
        </p:nvGraphicFramePr>
        <p:xfrm>
          <a:off x="1025612" y="2403835"/>
          <a:ext cx="10120184" cy="2316480"/>
        </p:xfrm>
        <a:graphic>
          <a:graphicData uri="http://schemas.openxmlformats.org/drawingml/2006/table">
            <a:tbl>
              <a:tblPr firstRow="1" bandRow="1">
                <a:tableStyleId>{5C22544A-7EE6-4342-B048-85BDC9FD1C3A}</a:tableStyleId>
              </a:tblPr>
              <a:tblGrid>
                <a:gridCol w="5060092">
                  <a:extLst>
                    <a:ext uri="{9D8B030D-6E8A-4147-A177-3AD203B41FA5}">
                      <a16:colId xmlns:a16="http://schemas.microsoft.com/office/drawing/2014/main" val="1490388494"/>
                    </a:ext>
                  </a:extLst>
                </a:gridCol>
                <a:gridCol w="5060092">
                  <a:extLst>
                    <a:ext uri="{9D8B030D-6E8A-4147-A177-3AD203B41FA5}">
                      <a16:colId xmlns:a16="http://schemas.microsoft.com/office/drawing/2014/main" val="3147564864"/>
                    </a:ext>
                  </a:extLst>
                </a:gridCol>
              </a:tblGrid>
              <a:tr h="370840">
                <a:tc>
                  <a:txBody>
                    <a:bodyPr/>
                    <a:lstStyle/>
                    <a:p>
                      <a:pPr algn="ctr"/>
                      <a:r>
                        <a:rPr lang="en-US" sz="2800" b="0" i="0" dirty="0">
                          <a:latin typeface="Helvetica Neue Light" panose="02000403000000020004" pitchFamily="2" charset="0"/>
                          <a:ea typeface="Helvetica Neue Light" panose="02000403000000020004" pitchFamily="2" charset="0"/>
                        </a:rPr>
                        <a:t>Batch Loading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tc>
                  <a:txBody>
                    <a:bodyPr/>
                    <a:lstStyle/>
                    <a:p>
                      <a:pPr algn="ctr"/>
                      <a:r>
                        <a:rPr lang="en-US" sz="2800" b="0" i="0" dirty="0">
                          <a:latin typeface="Helvetica Neue Light" panose="02000403000000020004" pitchFamily="2" charset="0"/>
                          <a:ea typeface="Helvetica Neue Light" panose="02000403000000020004" pitchFamily="2" charset="0"/>
                        </a:rPr>
                        <a:t>Streaming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1436299461"/>
                  </a:ext>
                </a:extLst>
              </a:tr>
              <a:tr h="370840">
                <a:tc>
                  <a:txBody>
                    <a:bodyPr/>
                    <a:lstStyle/>
                    <a:p>
                      <a:pPr algn="l"/>
                      <a:r>
                        <a:rPr lang="en-US" sz="2000" b="0" i="0" dirty="0">
                          <a:latin typeface="Helvetica Neue Light" panose="02000403000000020004" pitchFamily="2" charset="0"/>
                          <a:ea typeface="Helvetica Neue Light" panose="02000403000000020004" pitchFamily="2" charset="0"/>
                        </a:rPr>
                        <a:t>Processes over all or most of the data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2000" b="0" i="0" dirty="0">
                          <a:latin typeface="Helvetica Neue Light" panose="02000403000000020004" pitchFamily="2" charset="0"/>
                          <a:ea typeface="Helvetica Neue Light" panose="02000403000000020004" pitchFamily="2" charset="0"/>
                        </a:rPr>
                        <a:t>Processing it processes over data on rolling window or most recent rec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00967593"/>
                  </a:ext>
                </a:extLst>
              </a:tr>
              <a:tr h="370840">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2000" b="0" i="0" dirty="0">
                          <a:latin typeface="Helvetica Neue Light" panose="02000403000000020004" pitchFamily="2" charset="0"/>
                          <a:ea typeface="Helvetica Neue Light" panose="02000403000000020004" pitchFamily="2" charset="0"/>
                        </a:rPr>
                        <a:t>handles a large batch of data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2000" b="0" i="0" dirty="0">
                          <a:latin typeface="Helvetica Neue Light" panose="02000403000000020004" pitchFamily="2" charset="0"/>
                          <a:ea typeface="Helvetica Neue Light" panose="02000403000000020004" pitchFamily="2" charset="0"/>
                        </a:rPr>
                        <a:t>handles Individual records or a few records at a time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574295435"/>
                  </a:ext>
                </a:extLst>
              </a:tr>
              <a:tr h="370840">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2000" b="0" i="0" dirty="0">
                          <a:latin typeface="Helvetica Neue Light" panose="02000403000000020004" pitchFamily="2" charset="0"/>
                          <a:ea typeface="Helvetica Neue Light" panose="02000403000000020004" pitchFamily="2" charset="0"/>
                        </a:rPr>
                        <a:t>latency will be in a days to hours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2000" b="0" i="0" dirty="0">
                          <a:latin typeface="Helvetica Neue Light" panose="02000403000000020004" pitchFamily="2" charset="0"/>
                          <a:ea typeface="Helvetica Neue Light" panose="02000403000000020004" pitchFamily="2" charset="0"/>
                        </a:rPr>
                        <a:t>latency will be in seconds or milliseconds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48410448"/>
                  </a:ext>
                </a:extLst>
              </a:tr>
            </a:tbl>
          </a:graphicData>
        </a:graphic>
      </p:graphicFrame>
      <p:pic>
        <p:nvPicPr>
          <p:cNvPr id="9" name="Picture 8">
            <a:extLst>
              <a:ext uri="{FF2B5EF4-FFF2-40B4-BE49-F238E27FC236}">
                <a16:creationId xmlns:a16="http://schemas.microsoft.com/office/drawing/2014/main" id="{388CF82E-D0D4-3741-91F2-2F30260CC0C8}"/>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6635" b="98104" l="0" r="96653">
                        <a14:foregroundMark x1="21339" y1="8531" x2="13808" y2="8531"/>
                        <a14:foregroundMark x1="8787" y1="28436" x2="3766" y2="41706"/>
                        <a14:foregroundMark x1="3766" y1="41706" x2="8368" y2="53555"/>
                        <a14:foregroundMark x1="8368" y1="53555" x2="12971" y2="81517"/>
                        <a14:foregroundMark x1="12971" y1="81517" x2="9623" y2="92891"/>
                        <a14:foregroundMark x1="9623" y1="92891" x2="20502" y2="93839"/>
                        <a14:foregroundMark x1="20502" y1="93839" x2="21339" y2="91469"/>
                        <a14:foregroundMark x1="30126" y1="47393" x2="24268" y2="15640"/>
                        <a14:foregroundMark x1="24268" y1="15640" x2="23849" y2="14218"/>
                        <a14:foregroundMark x1="43515" y1="41706" x2="28033" y2="43128"/>
                        <a14:foregroundMark x1="94979" y1="35545" x2="86611" y2="93365"/>
                        <a14:foregroundMark x1="96653" y1="34123" x2="96653" y2="39810"/>
                        <a14:foregroundMark x1="83264" y1="7583" x2="74059" y2="8057"/>
                        <a14:foregroundMark x1="79916" y1="99526" x2="82845" y2="98578"/>
                        <a14:foregroundMark x1="5439" y1="63033" x2="7531" y2="59242"/>
                        <a14:foregroundMark x1="2092" y1="30806" x2="418" y2="39810"/>
                        <a14:foregroundMark x1="14226" y1="6635" x2="21339" y2="8531"/>
                        <a14:foregroundMark x1="75732" y1="13270" x2="86192" y2="47393"/>
                        <a14:foregroundMark x1="80335" y1="66351" x2="79916" y2="56398"/>
                        <a14:foregroundMark x1="54393" y1="41706" x2="75314" y2="40758"/>
                      </a14:backgroundRemoval>
                    </a14:imgEffect>
                    <a14:imgEffect>
                      <a14:saturation sat="33000"/>
                    </a14:imgEffect>
                  </a14:imgLayer>
                </a14:imgProps>
              </a:ext>
            </a:extLst>
          </a:blip>
          <a:stretch>
            <a:fillRect/>
          </a:stretch>
        </p:blipFill>
        <p:spPr>
          <a:xfrm>
            <a:off x="4967179" y="922697"/>
            <a:ext cx="2257641" cy="1992036"/>
          </a:xfrm>
          <a:prstGeom prst="rect">
            <a:avLst/>
          </a:prstGeom>
        </p:spPr>
      </p:pic>
      <p:sp>
        <p:nvSpPr>
          <p:cNvPr id="10" name="Text Placeholder 2">
            <a:extLst>
              <a:ext uri="{FF2B5EF4-FFF2-40B4-BE49-F238E27FC236}">
                <a16:creationId xmlns:a16="http://schemas.microsoft.com/office/drawing/2014/main" id="{82ACEDA3-9E10-2640-8D56-DCEF92C36F0D}"/>
              </a:ext>
            </a:extLst>
          </p:cNvPr>
          <p:cNvSpPr>
            <a:spLocks noGrp="1"/>
          </p:cNvSpPr>
          <p:nvPr>
            <p:ph type="body" idx="1"/>
          </p:nvPr>
        </p:nvSpPr>
        <p:spPr>
          <a:xfrm>
            <a:off x="827999" y="5213291"/>
            <a:ext cx="10512000" cy="1360508"/>
          </a:xfrm>
        </p:spPr>
        <p:txBody>
          <a:bodyPr/>
          <a:lstStyle/>
          <a:p>
            <a:r>
              <a:rPr lang="en-US" dirty="0"/>
              <a:t>So is there an in-between???</a:t>
            </a:r>
          </a:p>
        </p:txBody>
      </p:sp>
    </p:spTree>
    <p:extLst>
      <p:ext uri="{BB962C8B-B14F-4D97-AF65-F5344CB8AC3E}">
        <p14:creationId xmlns:p14="http://schemas.microsoft.com/office/powerpoint/2010/main" val="39541860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43FA96-86E9-8D4C-AD93-4DDFC169DBE0}"/>
              </a:ext>
            </a:extLst>
          </p:cNvPr>
          <p:cNvSpPr>
            <a:spLocks noGrp="1"/>
          </p:cNvSpPr>
          <p:nvPr>
            <p:ph type="title"/>
          </p:nvPr>
        </p:nvSpPr>
        <p:spPr/>
        <p:txBody>
          <a:bodyPr/>
          <a:lstStyle/>
          <a:p>
            <a:r>
              <a:rPr lang="en-US" dirty="0"/>
              <a:t>Index Loading</a:t>
            </a:r>
          </a:p>
        </p:txBody>
      </p:sp>
      <p:sp>
        <p:nvSpPr>
          <p:cNvPr id="4" name="Slide Number Placeholder 3">
            <a:extLst>
              <a:ext uri="{FF2B5EF4-FFF2-40B4-BE49-F238E27FC236}">
                <a16:creationId xmlns:a16="http://schemas.microsoft.com/office/drawing/2014/main" id="{8EE7858E-005E-3F46-832D-D637B1CA113E}"/>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31</a:t>
            </a:fld>
            <a:endParaRPr lang="en-US"/>
          </a:p>
        </p:txBody>
      </p:sp>
      <p:sp>
        <p:nvSpPr>
          <p:cNvPr id="5" name="Text Placeholder 2">
            <a:extLst>
              <a:ext uri="{FF2B5EF4-FFF2-40B4-BE49-F238E27FC236}">
                <a16:creationId xmlns:a16="http://schemas.microsoft.com/office/drawing/2014/main" id="{ECEAA082-3D87-7F45-A4B7-6E332764D922}"/>
              </a:ext>
            </a:extLst>
          </p:cNvPr>
          <p:cNvSpPr>
            <a:spLocks noGrp="1"/>
          </p:cNvSpPr>
          <p:nvPr>
            <p:ph type="body" idx="1"/>
          </p:nvPr>
        </p:nvSpPr>
        <p:spPr>
          <a:xfrm>
            <a:off x="828000" y="1512000"/>
            <a:ext cx="10512000" cy="4680000"/>
          </a:xfrm>
        </p:spPr>
        <p:txBody>
          <a:bodyPr/>
          <a:lstStyle/>
          <a:p>
            <a:r>
              <a:rPr lang="en-US" dirty="0"/>
              <a:t>Indexes are used to quickly locate data without having to search every row in a database table every time a database table is accessed</a:t>
            </a:r>
          </a:p>
          <a:p>
            <a:r>
              <a:rPr lang="en-US" dirty="0"/>
              <a:t>An index is a copy of selected columns of data from a table, called a </a:t>
            </a:r>
            <a:r>
              <a:rPr lang="en-US" i="1" dirty="0"/>
              <a:t>database key</a:t>
            </a:r>
            <a:r>
              <a:rPr lang="en-US" dirty="0"/>
              <a:t> or simply </a:t>
            </a:r>
            <a:r>
              <a:rPr lang="en-US" i="1" dirty="0"/>
              <a:t>key</a:t>
            </a:r>
            <a:r>
              <a:rPr lang="en-US" dirty="0"/>
              <a:t>, that can be searched very efficiently that also includes a low-level disk block address or direct link to the complete row of data it was copied from</a:t>
            </a:r>
          </a:p>
        </p:txBody>
      </p:sp>
      <p:pic>
        <p:nvPicPr>
          <p:cNvPr id="10" name="Picture 9" descr="A picture containing clock&#10;&#10;Description automatically generated">
            <a:extLst>
              <a:ext uri="{FF2B5EF4-FFF2-40B4-BE49-F238E27FC236}">
                <a16:creationId xmlns:a16="http://schemas.microsoft.com/office/drawing/2014/main" id="{2A9F1F77-6933-064D-B3FA-D0F88DDFBD73}"/>
              </a:ext>
            </a:extLst>
          </p:cNvPr>
          <p:cNvPicPr>
            <a:picLocks noChangeAspect="1"/>
          </p:cNvPicPr>
          <p:nvPr/>
        </p:nvPicPr>
        <p:blipFill>
          <a:blip r:embed="rId3"/>
          <a:stretch>
            <a:fillRect/>
          </a:stretch>
        </p:blipFill>
        <p:spPr>
          <a:xfrm>
            <a:off x="952497" y="3638551"/>
            <a:ext cx="10718800" cy="3048000"/>
          </a:xfrm>
          <a:prstGeom prst="rect">
            <a:avLst/>
          </a:prstGeom>
        </p:spPr>
      </p:pic>
    </p:spTree>
    <p:extLst>
      <p:ext uri="{BB962C8B-B14F-4D97-AF65-F5344CB8AC3E}">
        <p14:creationId xmlns:p14="http://schemas.microsoft.com/office/powerpoint/2010/main" val="33898418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F7FB45-2CBD-1744-BEC9-694DDF04FF5C}"/>
              </a:ext>
            </a:extLst>
          </p:cNvPr>
          <p:cNvSpPr>
            <a:spLocks noGrp="1"/>
          </p:cNvSpPr>
          <p:nvPr>
            <p:ph type="title"/>
          </p:nvPr>
        </p:nvSpPr>
        <p:spPr/>
        <p:txBody>
          <a:bodyPr/>
          <a:lstStyle/>
          <a:p>
            <a:r>
              <a:rPr lang="en-US" dirty="0"/>
              <a:t>Kimball vs </a:t>
            </a:r>
            <a:r>
              <a:rPr lang="en-US" dirty="0" err="1"/>
              <a:t>Inmon</a:t>
            </a:r>
            <a:endParaRPr lang="en-US" dirty="0"/>
          </a:p>
        </p:txBody>
      </p:sp>
      <p:sp>
        <p:nvSpPr>
          <p:cNvPr id="3" name="Text Placeholder 2">
            <a:extLst>
              <a:ext uri="{FF2B5EF4-FFF2-40B4-BE49-F238E27FC236}">
                <a16:creationId xmlns:a16="http://schemas.microsoft.com/office/drawing/2014/main" id="{550B8215-DAFC-794A-80EE-32443A9F42CD}"/>
              </a:ext>
            </a:extLst>
          </p:cNvPr>
          <p:cNvSpPr>
            <a:spLocks noGrp="1"/>
          </p:cNvSpPr>
          <p:nvPr>
            <p:ph type="body" idx="1"/>
          </p:nvPr>
        </p:nvSpPr>
        <p:spPr>
          <a:xfrm>
            <a:off x="434968" y="1508709"/>
            <a:ext cx="5268000" cy="4680000"/>
          </a:xfrm>
        </p:spPr>
        <p:txBody>
          <a:bodyPr/>
          <a:lstStyle/>
          <a:p>
            <a:r>
              <a:rPr lang="en-US" dirty="0"/>
              <a:t>Kimball recommends building the data warehouse that follows the bottom-up approach</a:t>
            </a:r>
          </a:p>
          <a:p>
            <a:r>
              <a:rPr lang="en-US" dirty="0"/>
              <a:t>first starts with mission-critical data marts that serve analytic needs of departments. Then it is integrating these data marts for data consistency through a so-called information bus</a:t>
            </a:r>
          </a:p>
        </p:txBody>
      </p:sp>
      <p:sp>
        <p:nvSpPr>
          <p:cNvPr id="4" name="Slide Number Placeholder 3">
            <a:extLst>
              <a:ext uri="{FF2B5EF4-FFF2-40B4-BE49-F238E27FC236}">
                <a16:creationId xmlns:a16="http://schemas.microsoft.com/office/drawing/2014/main" id="{65887B07-F197-2846-AAF1-C6B7B34C36C3}"/>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32</a:t>
            </a:fld>
            <a:endParaRPr lang="en-US"/>
          </a:p>
        </p:txBody>
      </p:sp>
      <p:sp>
        <p:nvSpPr>
          <p:cNvPr id="5" name="Text Placeholder 2">
            <a:extLst>
              <a:ext uri="{FF2B5EF4-FFF2-40B4-BE49-F238E27FC236}">
                <a16:creationId xmlns:a16="http://schemas.microsoft.com/office/drawing/2014/main" id="{AACEAC46-51F2-FE43-8A19-CF3B91AE2707}"/>
              </a:ext>
            </a:extLst>
          </p:cNvPr>
          <p:cNvSpPr txBox="1">
            <a:spLocks/>
          </p:cNvSpPr>
          <p:nvPr/>
        </p:nvSpPr>
        <p:spPr>
          <a:xfrm>
            <a:off x="5929856" y="1511979"/>
            <a:ext cx="5827176" cy="4680000"/>
          </a:xfrm>
          <a:prstGeom prst="rect">
            <a:avLst/>
          </a:prstGeom>
          <a:noFill/>
          <a:ln>
            <a:noFill/>
          </a:ln>
        </p:spPr>
        <p:txBody>
          <a:bodyPr spcFirstLastPara="1" wrap="square" lIns="90000" tIns="46800" rIns="91425" bIns="45700" anchor="t" anchorCtr="0"/>
          <a:lstStyle>
            <a:defPPr marR="0" lvl="0" algn="l" rtl="0">
              <a:lnSpc>
                <a:spcPct val="100000"/>
              </a:lnSpc>
              <a:spcBef>
                <a:spcPts val="0"/>
              </a:spcBef>
              <a:spcAft>
                <a:spcPts val="0"/>
              </a:spcAft>
            </a:defPPr>
            <a:lvl1pPr marL="457200" marR="0" lvl="0" indent="-381000" algn="l" rtl="0">
              <a:lnSpc>
                <a:spcPct val="90000"/>
              </a:lnSpc>
              <a:spcBef>
                <a:spcPts val="1000"/>
              </a:spcBef>
              <a:spcAft>
                <a:spcPts val="0"/>
              </a:spcAft>
              <a:buClr>
                <a:srgbClr val="3F3F3F"/>
              </a:buClr>
              <a:buSzPts val="2400"/>
              <a:buFont typeface="Helvetica Neue Light"/>
              <a:buChar char="•"/>
              <a:defRPr sz="2400" b="0" i="0" u="none" strike="noStrike" cap="none">
                <a:solidFill>
                  <a:srgbClr val="3F3F3F"/>
                </a:solidFill>
                <a:latin typeface="Helvetica Neue Light"/>
                <a:ea typeface="Helvetica Neue Light"/>
                <a:cs typeface="Helvetica Neue Light"/>
                <a:sym typeface="Helvetica Neue Light"/>
              </a:defRPr>
            </a:lvl1pPr>
            <a:lvl2pPr marL="914400" marR="0" lvl="1" indent="-368300" algn="l" rtl="0">
              <a:lnSpc>
                <a:spcPct val="90000"/>
              </a:lnSpc>
              <a:spcBef>
                <a:spcPts val="500"/>
              </a:spcBef>
              <a:spcAft>
                <a:spcPts val="0"/>
              </a:spcAft>
              <a:buClr>
                <a:srgbClr val="3F3F3F"/>
              </a:buClr>
              <a:buSzPts val="2200"/>
              <a:buFont typeface="Helvetica Neue Light"/>
              <a:buChar char="•"/>
              <a:defRPr sz="2200" b="0" i="0" u="none" strike="noStrike" cap="none">
                <a:solidFill>
                  <a:srgbClr val="3F3F3F"/>
                </a:solidFill>
                <a:latin typeface="Helvetica Neue Light"/>
                <a:ea typeface="Helvetica Neue Light"/>
                <a:cs typeface="Helvetica Neue Light"/>
                <a:sym typeface="Helvetica Neue Light"/>
              </a:defRPr>
            </a:lvl2pPr>
            <a:lvl3pPr marL="1371600" marR="0" lvl="2" indent="-342900" algn="l" rtl="0">
              <a:lnSpc>
                <a:spcPct val="90000"/>
              </a:lnSpc>
              <a:spcBef>
                <a:spcPts val="500"/>
              </a:spcBef>
              <a:spcAft>
                <a:spcPts val="0"/>
              </a:spcAft>
              <a:buClr>
                <a:srgbClr val="3F3F3F"/>
              </a:buClr>
              <a:buSzPts val="1800"/>
              <a:buFont typeface="Helvetica Neue Light"/>
              <a:buChar char="•"/>
              <a:defRPr sz="2000" b="0" i="0" u="none" strike="noStrike" cap="none">
                <a:solidFill>
                  <a:srgbClr val="3F3F3F"/>
                </a:solidFill>
                <a:latin typeface="Helvetica Neue Light"/>
                <a:ea typeface="Helvetica Neue Light"/>
                <a:cs typeface="Helvetica Neue Light"/>
                <a:sym typeface="Helvetica Neue Light"/>
              </a:defRPr>
            </a:lvl3pPr>
            <a:lvl4pPr marL="1828800" marR="0" lvl="3" indent="-342900" algn="l" rtl="0">
              <a:lnSpc>
                <a:spcPct val="90000"/>
              </a:lnSpc>
              <a:spcBef>
                <a:spcPts val="500"/>
              </a:spcBef>
              <a:spcAft>
                <a:spcPts val="0"/>
              </a:spcAft>
              <a:buClr>
                <a:srgbClr val="3F3F3F"/>
              </a:buClr>
              <a:buSzPts val="1800"/>
              <a:buFont typeface="Helvetica Neue Light"/>
              <a:buChar char="•"/>
              <a:defRPr sz="1800" b="0" i="0" u="none" strike="noStrike" cap="none">
                <a:solidFill>
                  <a:srgbClr val="3F3F3F"/>
                </a:solidFill>
                <a:latin typeface="Helvetica Neue Light"/>
                <a:ea typeface="Helvetica Neue Light"/>
                <a:cs typeface="Helvetica Neue Light"/>
                <a:sym typeface="Helvetica Neue Light"/>
              </a:defRPr>
            </a:lvl4pPr>
            <a:lvl5pPr marL="2286000" marR="0" lvl="4" indent="-342900" algn="l" rtl="0">
              <a:lnSpc>
                <a:spcPct val="90000"/>
              </a:lnSpc>
              <a:spcBef>
                <a:spcPts val="500"/>
              </a:spcBef>
              <a:spcAft>
                <a:spcPts val="0"/>
              </a:spcAft>
              <a:buClr>
                <a:srgbClr val="3F3F3F"/>
              </a:buClr>
              <a:buSzPts val="1800"/>
              <a:buFont typeface="Helvetica Neue Light"/>
              <a:buChar char="•"/>
              <a:defRPr sz="1600" b="0" i="0" u="none" strike="noStrike" cap="none">
                <a:solidFill>
                  <a:srgbClr val="3F3F3F"/>
                </a:solidFill>
                <a:latin typeface="Helvetica Neue Light"/>
                <a:ea typeface="Helvetica Neue Light"/>
                <a:cs typeface="Helvetica Neue Light"/>
                <a:sym typeface="Helvetica Neue Light"/>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r>
              <a:rPr lang="en-US" dirty="0"/>
              <a:t>Bill </a:t>
            </a:r>
            <a:r>
              <a:rPr lang="en-US" dirty="0" err="1"/>
              <a:t>Inmon</a:t>
            </a:r>
            <a:r>
              <a:rPr lang="en-US" dirty="0"/>
              <a:t> recommends building the data warehouse that follows the top-down approach</a:t>
            </a:r>
          </a:p>
          <a:p>
            <a:r>
              <a:rPr lang="en-US" dirty="0"/>
              <a:t>starting with building a big centralized enterprise data warehouse where all available data from transaction systems are consolidated into a subject-oriented, integrated, time-variant and non-volatile collection of data that supports decision making</a:t>
            </a:r>
          </a:p>
        </p:txBody>
      </p:sp>
      <p:pic>
        <p:nvPicPr>
          <p:cNvPr id="10" name="Picture 9" descr="A close up of a logo&#10;&#10;Description automatically generated">
            <a:extLst>
              <a:ext uri="{FF2B5EF4-FFF2-40B4-BE49-F238E27FC236}">
                <a16:creationId xmlns:a16="http://schemas.microsoft.com/office/drawing/2014/main" id="{56EC452B-A3B6-564E-B1A8-3AE34C0AF641}"/>
              </a:ext>
            </a:extLst>
          </p:cNvPr>
          <p:cNvPicPr>
            <a:picLocks noChangeAspect="1"/>
          </p:cNvPicPr>
          <p:nvPr/>
        </p:nvPicPr>
        <p:blipFill>
          <a:blip r:embed="rId3"/>
          <a:stretch>
            <a:fillRect/>
          </a:stretch>
        </p:blipFill>
        <p:spPr>
          <a:xfrm>
            <a:off x="2559050" y="5130800"/>
            <a:ext cx="7073900" cy="1651000"/>
          </a:xfrm>
          <a:prstGeom prst="rect">
            <a:avLst/>
          </a:prstGeom>
        </p:spPr>
      </p:pic>
    </p:spTree>
    <p:extLst>
      <p:ext uri="{BB962C8B-B14F-4D97-AF65-F5344CB8AC3E}">
        <p14:creationId xmlns:p14="http://schemas.microsoft.com/office/powerpoint/2010/main" val="235918803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70C1E3-A6E7-8F48-B3D1-59E124421D89}"/>
              </a:ext>
            </a:extLst>
          </p:cNvPr>
          <p:cNvSpPr>
            <a:spLocks noGrp="1"/>
          </p:cNvSpPr>
          <p:nvPr>
            <p:ph type="title"/>
          </p:nvPr>
        </p:nvSpPr>
        <p:spPr/>
        <p:txBody>
          <a:bodyPr/>
          <a:lstStyle/>
          <a:p>
            <a:r>
              <a:rPr lang="en-US" dirty="0"/>
              <a:t>Dim vs Fact</a:t>
            </a:r>
          </a:p>
        </p:txBody>
      </p:sp>
      <p:sp>
        <p:nvSpPr>
          <p:cNvPr id="3" name="Text Placeholder 2">
            <a:extLst>
              <a:ext uri="{FF2B5EF4-FFF2-40B4-BE49-F238E27FC236}">
                <a16:creationId xmlns:a16="http://schemas.microsoft.com/office/drawing/2014/main" id="{1ABFAF28-C018-9F48-82F9-C16A56A1F920}"/>
              </a:ext>
            </a:extLst>
          </p:cNvPr>
          <p:cNvSpPr>
            <a:spLocks noGrp="1"/>
          </p:cNvSpPr>
          <p:nvPr>
            <p:ph type="body" idx="1"/>
          </p:nvPr>
        </p:nvSpPr>
        <p:spPr>
          <a:xfrm>
            <a:off x="827999" y="1232050"/>
            <a:ext cx="10512000" cy="4680000"/>
          </a:xfrm>
        </p:spPr>
        <p:txBody>
          <a:bodyPr/>
          <a:lstStyle/>
          <a:p>
            <a:r>
              <a:rPr lang="en-US" b="1" dirty="0">
                <a:solidFill>
                  <a:schemeClr val="accent6">
                    <a:lumMod val="75000"/>
                  </a:schemeClr>
                </a:solidFill>
              </a:rPr>
              <a:t>Fact</a:t>
            </a:r>
            <a:r>
              <a:rPr lang="en-US" sz="2000" dirty="0"/>
              <a:t> table contains business facts (or measures), and foreign keys which refer to candidate keys (normally primary keys) in the dimension tables </a:t>
            </a:r>
          </a:p>
          <a:p>
            <a:r>
              <a:rPr lang="en-US" b="1" dirty="0">
                <a:solidFill>
                  <a:schemeClr val="accent5">
                    <a:lumMod val="75000"/>
                  </a:schemeClr>
                </a:solidFill>
              </a:rPr>
              <a:t>Dimension</a:t>
            </a:r>
            <a:r>
              <a:rPr lang="en-US" sz="2000" dirty="0"/>
              <a:t> tables contain descriptive attributes (or fields) that are typically textual fields (or discrete numbers that behave like text). These attributes are designed to serve two critical purposes: query constraining and/or filtering </a:t>
            </a:r>
          </a:p>
        </p:txBody>
      </p:sp>
      <p:sp>
        <p:nvSpPr>
          <p:cNvPr id="4" name="Slide Number Placeholder 3">
            <a:extLst>
              <a:ext uri="{FF2B5EF4-FFF2-40B4-BE49-F238E27FC236}">
                <a16:creationId xmlns:a16="http://schemas.microsoft.com/office/drawing/2014/main" id="{149D9411-0982-404A-A860-25F6D2AE343A}"/>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33</a:t>
            </a:fld>
            <a:endParaRPr lang="en-US"/>
          </a:p>
        </p:txBody>
      </p:sp>
      <p:sp>
        <p:nvSpPr>
          <p:cNvPr id="5" name="Text Placeholder 2">
            <a:extLst>
              <a:ext uri="{FF2B5EF4-FFF2-40B4-BE49-F238E27FC236}">
                <a16:creationId xmlns:a16="http://schemas.microsoft.com/office/drawing/2014/main" id="{30D90601-139C-F14C-B1A7-49B61A3EBC87}"/>
              </a:ext>
            </a:extLst>
          </p:cNvPr>
          <p:cNvSpPr txBox="1">
            <a:spLocks/>
          </p:cNvSpPr>
          <p:nvPr/>
        </p:nvSpPr>
        <p:spPr>
          <a:xfrm>
            <a:off x="470583" y="3429000"/>
            <a:ext cx="4855179" cy="2968930"/>
          </a:xfrm>
          <a:prstGeom prst="rect">
            <a:avLst/>
          </a:prstGeom>
          <a:noFill/>
          <a:ln>
            <a:noFill/>
          </a:ln>
        </p:spPr>
        <p:txBody>
          <a:bodyPr spcFirstLastPara="1" wrap="square" lIns="90000" tIns="46800" rIns="91425" bIns="45700" anchor="t" anchorCtr="0"/>
          <a:lstStyle>
            <a:defPPr marR="0" lvl="0" algn="l" rtl="0">
              <a:lnSpc>
                <a:spcPct val="100000"/>
              </a:lnSpc>
              <a:spcBef>
                <a:spcPts val="0"/>
              </a:spcBef>
              <a:spcAft>
                <a:spcPts val="0"/>
              </a:spcAft>
            </a:defPPr>
            <a:lvl1pPr marL="457200" marR="0" lvl="0" indent="-381000" algn="l" rtl="0">
              <a:lnSpc>
                <a:spcPct val="90000"/>
              </a:lnSpc>
              <a:spcBef>
                <a:spcPts val="1000"/>
              </a:spcBef>
              <a:spcAft>
                <a:spcPts val="0"/>
              </a:spcAft>
              <a:buClr>
                <a:srgbClr val="3F3F3F"/>
              </a:buClr>
              <a:buSzPts val="2400"/>
              <a:buFont typeface="Helvetica Neue Light"/>
              <a:buChar char="•"/>
              <a:defRPr sz="2400" b="0" i="0" u="none" strike="noStrike" cap="none">
                <a:solidFill>
                  <a:srgbClr val="3F3F3F"/>
                </a:solidFill>
                <a:latin typeface="Helvetica Neue Light"/>
                <a:ea typeface="Helvetica Neue Light"/>
                <a:cs typeface="Helvetica Neue Light"/>
                <a:sym typeface="Helvetica Neue Light"/>
              </a:defRPr>
            </a:lvl1pPr>
            <a:lvl2pPr marL="914400" marR="0" lvl="1" indent="-368300" algn="l" rtl="0">
              <a:lnSpc>
                <a:spcPct val="90000"/>
              </a:lnSpc>
              <a:spcBef>
                <a:spcPts val="500"/>
              </a:spcBef>
              <a:spcAft>
                <a:spcPts val="0"/>
              </a:spcAft>
              <a:buClr>
                <a:srgbClr val="3F3F3F"/>
              </a:buClr>
              <a:buSzPts val="2200"/>
              <a:buFont typeface="Helvetica Neue Light"/>
              <a:buChar char="•"/>
              <a:defRPr sz="2200" b="0" i="0" u="none" strike="noStrike" cap="none">
                <a:solidFill>
                  <a:srgbClr val="3F3F3F"/>
                </a:solidFill>
                <a:latin typeface="Helvetica Neue Light"/>
                <a:ea typeface="Helvetica Neue Light"/>
                <a:cs typeface="Helvetica Neue Light"/>
                <a:sym typeface="Helvetica Neue Light"/>
              </a:defRPr>
            </a:lvl2pPr>
            <a:lvl3pPr marL="1371600" marR="0" lvl="2" indent="-342900" algn="l" rtl="0">
              <a:lnSpc>
                <a:spcPct val="90000"/>
              </a:lnSpc>
              <a:spcBef>
                <a:spcPts val="500"/>
              </a:spcBef>
              <a:spcAft>
                <a:spcPts val="0"/>
              </a:spcAft>
              <a:buClr>
                <a:srgbClr val="3F3F3F"/>
              </a:buClr>
              <a:buSzPts val="1800"/>
              <a:buFont typeface="Helvetica Neue Light"/>
              <a:buChar char="•"/>
              <a:defRPr sz="2000" b="0" i="0" u="none" strike="noStrike" cap="none">
                <a:solidFill>
                  <a:srgbClr val="3F3F3F"/>
                </a:solidFill>
                <a:latin typeface="Helvetica Neue Light"/>
                <a:ea typeface="Helvetica Neue Light"/>
                <a:cs typeface="Helvetica Neue Light"/>
                <a:sym typeface="Helvetica Neue Light"/>
              </a:defRPr>
            </a:lvl3pPr>
            <a:lvl4pPr marL="1828800" marR="0" lvl="3" indent="-342900" algn="l" rtl="0">
              <a:lnSpc>
                <a:spcPct val="90000"/>
              </a:lnSpc>
              <a:spcBef>
                <a:spcPts val="500"/>
              </a:spcBef>
              <a:spcAft>
                <a:spcPts val="0"/>
              </a:spcAft>
              <a:buClr>
                <a:srgbClr val="3F3F3F"/>
              </a:buClr>
              <a:buSzPts val="1800"/>
              <a:buFont typeface="Helvetica Neue Light"/>
              <a:buChar char="•"/>
              <a:defRPr sz="1800" b="0" i="0" u="none" strike="noStrike" cap="none">
                <a:solidFill>
                  <a:srgbClr val="3F3F3F"/>
                </a:solidFill>
                <a:latin typeface="Helvetica Neue Light"/>
                <a:ea typeface="Helvetica Neue Light"/>
                <a:cs typeface="Helvetica Neue Light"/>
                <a:sym typeface="Helvetica Neue Light"/>
              </a:defRPr>
            </a:lvl4pPr>
            <a:lvl5pPr marL="2286000" marR="0" lvl="4" indent="-342900" algn="l" rtl="0">
              <a:lnSpc>
                <a:spcPct val="90000"/>
              </a:lnSpc>
              <a:spcBef>
                <a:spcPts val="500"/>
              </a:spcBef>
              <a:spcAft>
                <a:spcPts val="0"/>
              </a:spcAft>
              <a:buClr>
                <a:srgbClr val="3F3F3F"/>
              </a:buClr>
              <a:buSzPts val="1800"/>
              <a:buFont typeface="Helvetica Neue Light"/>
              <a:buChar char="•"/>
              <a:defRPr sz="1600" b="0" i="0" u="none" strike="noStrike" cap="none">
                <a:solidFill>
                  <a:srgbClr val="3F3F3F"/>
                </a:solidFill>
                <a:latin typeface="Helvetica Neue Light"/>
                <a:ea typeface="Helvetica Neue Light"/>
                <a:cs typeface="Helvetica Neue Light"/>
                <a:sym typeface="Helvetica Neue Light"/>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76200" indent="0">
              <a:buNone/>
            </a:pPr>
            <a:r>
              <a:rPr lang="en-US" dirty="0"/>
              <a:t>Dimension attributes should be:</a:t>
            </a:r>
          </a:p>
          <a:p>
            <a:pPr lvl="1">
              <a:buFont typeface="Wingdings" pitchFamily="2" charset="2"/>
              <a:buChar char="Ø"/>
            </a:pPr>
            <a:r>
              <a:rPr lang="en-US" sz="2000" dirty="0"/>
              <a:t>Verbose and descriptive </a:t>
            </a:r>
            <a:r>
              <a:rPr lang="en-US" sz="1800" dirty="0"/>
              <a:t> </a:t>
            </a:r>
          </a:p>
          <a:p>
            <a:pPr lvl="2">
              <a:buFont typeface="Courier New" panose="02070309020205020404" pitchFamily="49" charset="0"/>
              <a:buChar char="o"/>
            </a:pPr>
            <a:r>
              <a:rPr lang="en-US" sz="1600" dirty="0"/>
              <a:t>labels consisting of full words</a:t>
            </a:r>
            <a:endParaRPr lang="en-US" dirty="0"/>
          </a:p>
          <a:p>
            <a:pPr lvl="1">
              <a:buFont typeface="Wingdings" pitchFamily="2" charset="2"/>
              <a:buChar char="Ø"/>
            </a:pPr>
            <a:r>
              <a:rPr lang="en-US" sz="2000" dirty="0"/>
              <a:t>Complete </a:t>
            </a:r>
          </a:p>
          <a:p>
            <a:pPr lvl="1">
              <a:buFont typeface="Wingdings" pitchFamily="2" charset="2"/>
              <a:buChar char="Ø"/>
            </a:pPr>
            <a:r>
              <a:rPr lang="en-US" sz="2000" dirty="0"/>
              <a:t>Discretely valued </a:t>
            </a:r>
          </a:p>
          <a:p>
            <a:pPr lvl="2">
              <a:buFont typeface="Courier New" panose="02070309020205020404" pitchFamily="49" charset="0"/>
              <a:buChar char="o"/>
            </a:pPr>
            <a:r>
              <a:rPr lang="en-US" sz="1800" dirty="0"/>
              <a:t>One value per row</a:t>
            </a:r>
          </a:p>
          <a:p>
            <a:pPr lvl="1">
              <a:buFont typeface="Wingdings" pitchFamily="2" charset="2"/>
              <a:buChar char="Ø"/>
            </a:pPr>
            <a:r>
              <a:rPr lang="en-US" sz="2000" dirty="0"/>
              <a:t>Quality assured </a:t>
            </a:r>
          </a:p>
          <a:p>
            <a:pPr lvl="2">
              <a:buFont typeface="Courier New" panose="02070309020205020404" pitchFamily="49" charset="0"/>
              <a:buChar char="o"/>
            </a:pPr>
            <a:r>
              <a:rPr lang="en-US" sz="1800" dirty="0"/>
              <a:t>Keep it clean</a:t>
            </a:r>
            <a:endParaRPr lang="en-US" sz="1600" dirty="0"/>
          </a:p>
        </p:txBody>
      </p:sp>
      <p:sp>
        <p:nvSpPr>
          <p:cNvPr id="7" name="Text Placeholder 2">
            <a:extLst>
              <a:ext uri="{FF2B5EF4-FFF2-40B4-BE49-F238E27FC236}">
                <a16:creationId xmlns:a16="http://schemas.microsoft.com/office/drawing/2014/main" id="{84FF5070-4B4B-E94F-8527-044FEBACB35E}"/>
              </a:ext>
            </a:extLst>
          </p:cNvPr>
          <p:cNvSpPr txBox="1">
            <a:spLocks/>
          </p:cNvSpPr>
          <p:nvPr/>
        </p:nvSpPr>
        <p:spPr>
          <a:xfrm>
            <a:off x="5683178" y="3429000"/>
            <a:ext cx="6230898" cy="2968930"/>
          </a:xfrm>
          <a:prstGeom prst="rect">
            <a:avLst/>
          </a:prstGeom>
          <a:noFill/>
          <a:ln>
            <a:noFill/>
          </a:ln>
        </p:spPr>
        <p:txBody>
          <a:bodyPr spcFirstLastPara="1" wrap="square" lIns="90000" tIns="46800" rIns="91425" bIns="45700" anchor="t" anchorCtr="0"/>
          <a:lstStyle>
            <a:defPPr marR="0" lvl="0" algn="l" rtl="0">
              <a:lnSpc>
                <a:spcPct val="100000"/>
              </a:lnSpc>
              <a:spcBef>
                <a:spcPts val="0"/>
              </a:spcBef>
              <a:spcAft>
                <a:spcPts val="0"/>
              </a:spcAft>
            </a:defPPr>
            <a:lvl1pPr marL="457200" marR="0" lvl="0" indent="-381000" algn="l" rtl="0">
              <a:lnSpc>
                <a:spcPct val="90000"/>
              </a:lnSpc>
              <a:spcBef>
                <a:spcPts val="1000"/>
              </a:spcBef>
              <a:spcAft>
                <a:spcPts val="0"/>
              </a:spcAft>
              <a:buClr>
                <a:srgbClr val="3F3F3F"/>
              </a:buClr>
              <a:buSzPts val="2400"/>
              <a:buFont typeface="Helvetica Neue Light"/>
              <a:buChar char="•"/>
              <a:defRPr sz="2400" b="0" i="0" u="none" strike="noStrike" cap="none">
                <a:solidFill>
                  <a:srgbClr val="3F3F3F"/>
                </a:solidFill>
                <a:latin typeface="Helvetica Neue Light"/>
                <a:ea typeface="Helvetica Neue Light"/>
                <a:cs typeface="Helvetica Neue Light"/>
                <a:sym typeface="Helvetica Neue Light"/>
              </a:defRPr>
            </a:lvl1pPr>
            <a:lvl2pPr marL="914400" marR="0" lvl="1" indent="-368300" algn="l" rtl="0">
              <a:lnSpc>
                <a:spcPct val="90000"/>
              </a:lnSpc>
              <a:spcBef>
                <a:spcPts val="500"/>
              </a:spcBef>
              <a:spcAft>
                <a:spcPts val="0"/>
              </a:spcAft>
              <a:buClr>
                <a:srgbClr val="3F3F3F"/>
              </a:buClr>
              <a:buSzPts val="2200"/>
              <a:buFont typeface="Helvetica Neue Light"/>
              <a:buChar char="•"/>
              <a:defRPr sz="2200" b="0" i="0" u="none" strike="noStrike" cap="none">
                <a:solidFill>
                  <a:srgbClr val="3F3F3F"/>
                </a:solidFill>
                <a:latin typeface="Helvetica Neue Light"/>
                <a:ea typeface="Helvetica Neue Light"/>
                <a:cs typeface="Helvetica Neue Light"/>
                <a:sym typeface="Helvetica Neue Light"/>
              </a:defRPr>
            </a:lvl2pPr>
            <a:lvl3pPr marL="1371600" marR="0" lvl="2" indent="-342900" algn="l" rtl="0">
              <a:lnSpc>
                <a:spcPct val="90000"/>
              </a:lnSpc>
              <a:spcBef>
                <a:spcPts val="500"/>
              </a:spcBef>
              <a:spcAft>
                <a:spcPts val="0"/>
              </a:spcAft>
              <a:buClr>
                <a:srgbClr val="3F3F3F"/>
              </a:buClr>
              <a:buSzPts val="1800"/>
              <a:buFont typeface="Helvetica Neue Light"/>
              <a:buChar char="•"/>
              <a:defRPr sz="2000" b="0" i="0" u="none" strike="noStrike" cap="none">
                <a:solidFill>
                  <a:srgbClr val="3F3F3F"/>
                </a:solidFill>
                <a:latin typeface="Helvetica Neue Light"/>
                <a:ea typeface="Helvetica Neue Light"/>
                <a:cs typeface="Helvetica Neue Light"/>
                <a:sym typeface="Helvetica Neue Light"/>
              </a:defRPr>
            </a:lvl3pPr>
            <a:lvl4pPr marL="1828800" marR="0" lvl="3" indent="-342900" algn="l" rtl="0">
              <a:lnSpc>
                <a:spcPct val="90000"/>
              </a:lnSpc>
              <a:spcBef>
                <a:spcPts val="500"/>
              </a:spcBef>
              <a:spcAft>
                <a:spcPts val="0"/>
              </a:spcAft>
              <a:buClr>
                <a:srgbClr val="3F3F3F"/>
              </a:buClr>
              <a:buSzPts val="1800"/>
              <a:buFont typeface="Helvetica Neue Light"/>
              <a:buChar char="•"/>
              <a:defRPr sz="1800" b="0" i="0" u="none" strike="noStrike" cap="none">
                <a:solidFill>
                  <a:srgbClr val="3F3F3F"/>
                </a:solidFill>
                <a:latin typeface="Helvetica Neue Light"/>
                <a:ea typeface="Helvetica Neue Light"/>
                <a:cs typeface="Helvetica Neue Light"/>
                <a:sym typeface="Helvetica Neue Light"/>
              </a:defRPr>
            </a:lvl4pPr>
            <a:lvl5pPr marL="2286000" marR="0" lvl="4" indent="-342900" algn="l" rtl="0">
              <a:lnSpc>
                <a:spcPct val="90000"/>
              </a:lnSpc>
              <a:spcBef>
                <a:spcPts val="500"/>
              </a:spcBef>
              <a:spcAft>
                <a:spcPts val="0"/>
              </a:spcAft>
              <a:buClr>
                <a:srgbClr val="3F3F3F"/>
              </a:buClr>
              <a:buSzPts val="1800"/>
              <a:buFont typeface="Helvetica Neue Light"/>
              <a:buChar char="•"/>
              <a:defRPr sz="1600" b="0" i="0" u="none" strike="noStrike" cap="none">
                <a:solidFill>
                  <a:srgbClr val="3F3F3F"/>
                </a:solidFill>
                <a:latin typeface="Helvetica Neue Light"/>
                <a:ea typeface="Helvetica Neue Light"/>
                <a:cs typeface="Helvetica Neue Light"/>
                <a:sym typeface="Helvetica Neue Light"/>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76200" indent="0">
              <a:buNone/>
            </a:pPr>
            <a:r>
              <a:rPr lang="en-US" dirty="0"/>
              <a:t>Dimension can change over time </a:t>
            </a:r>
          </a:p>
          <a:p>
            <a:pPr lvl="1">
              <a:buFont typeface="Wingdings" pitchFamily="2" charset="2"/>
              <a:buChar char="Ø"/>
            </a:pPr>
            <a:r>
              <a:rPr lang="en-US" sz="2000" dirty="0"/>
              <a:t>Type One - Simply overwrite the old value(s).</a:t>
            </a:r>
          </a:p>
          <a:p>
            <a:pPr lvl="1">
              <a:buFont typeface="Wingdings" pitchFamily="2" charset="2"/>
              <a:buChar char="Ø"/>
            </a:pPr>
            <a:r>
              <a:rPr lang="en-US" sz="2000" dirty="0"/>
              <a:t>Type Two - Add a new row containing the new value(s)</a:t>
            </a:r>
          </a:p>
          <a:p>
            <a:pPr lvl="1">
              <a:buFont typeface="Wingdings" pitchFamily="2" charset="2"/>
              <a:buChar char="Ø"/>
            </a:pPr>
            <a:r>
              <a:rPr lang="en-US" sz="2000" dirty="0"/>
              <a:t>Type Three - Add a new attribute to the existing row </a:t>
            </a:r>
            <a:endParaRPr lang="en-US" sz="4000" dirty="0"/>
          </a:p>
        </p:txBody>
      </p:sp>
    </p:spTree>
    <p:extLst>
      <p:ext uri="{BB962C8B-B14F-4D97-AF65-F5344CB8AC3E}">
        <p14:creationId xmlns:p14="http://schemas.microsoft.com/office/powerpoint/2010/main" val="156499478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A28926-3F14-8A45-ACDB-1A3AA17E3F0C}"/>
              </a:ext>
            </a:extLst>
          </p:cNvPr>
          <p:cNvSpPr>
            <a:spLocks noGrp="1"/>
          </p:cNvSpPr>
          <p:nvPr>
            <p:ph type="title"/>
          </p:nvPr>
        </p:nvSpPr>
        <p:spPr/>
        <p:txBody>
          <a:bodyPr/>
          <a:lstStyle/>
          <a:p>
            <a:r>
              <a:rPr lang="en-US" dirty="0"/>
              <a:t>Dim vs Fact</a:t>
            </a:r>
          </a:p>
        </p:txBody>
      </p:sp>
      <p:sp>
        <p:nvSpPr>
          <p:cNvPr id="4" name="Slide Number Placeholder 3">
            <a:extLst>
              <a:ext uri="{FF2B5EF4-FFF2-40B4-BE49-F238E27FC236}">
                <a16:creationId xmlns:a16="http://schemas.microsoft.com/office/drawing/2014/main" id="{6D8E6AB0-BA89-754D-BB96-578F2A6B2964}"/>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34</a:t>
            </a:fld>
            <a:endParaRPr lang="en-US"/>
          </a:p>
        </p:txBody>
      </p:sp>
      <p:pic>
        <p:nvPicPr>
          <p:cNvPr id="6" name="Picture 5" descr="A screenshot of a cell phone&#10;&#10;Description automatically generated">
            <a:extLst>
              <a:ext uri="{FF2B5EF4-FFF2-40B4-BE49-F238E27FC236}">
                <a16:creationId xmlns:a16="http://schemas.microsoft.com/office/drawing/2014/main" id="{6F6498A7-0348-4B47-9CE4-EBC25ADF1AA1}"/>
              </a:ext>
            </a:extLst>
          </p:cNvPr>
          <p:cNvPicPr/>
          <p:nvPr/>
        </p:nvPicPr>
        <p:blipFill>
          <a:blip r:embed="rId3" cstate="print">
            <a:extLst>
              <a:ext uri="{28A0092B-C50C-407E-A947-70E740481C1C}">
                <a14:useLocalDpi xmlns:a14="http://schemas.microsoft.com/office/drawing/2010/main"/>
              </a:ext>
            </a:extLst>
          </a:blip>
          <a:stretch>
            <a:fillRect/>
          </a:stretch>
        </p:blipFill>
        <p:spPr>
          <a:xfrm>
            <a:off x="1620544" y="1334379"/>
            <a:ext cx="8950912" cy="5100616"/>
          </a:xfrm>
          <a:prstGeom prst="rect">
            <a:avLst/>
          </a:prstGeom>
        </p:spPr>
      </p:pic>
    </p:spTree>
    <p:extLst>
      <p:ext uri="{BB962C8B-B14F-4D97-AF65-F5344CB8AC3E}">
        <p14:creationId xmlns:p14="http://schemas.microsoft.com/office/powerpoint/2010/main" val="305515348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close up of a map&#10;&#10;Description automatically generated">
            <a:extLst>
              <a:ext uri="{FF2B5EF4-FFF2-40B4-BE49-F238E27FC236}">
                <a16:creationId xmlns:a16="http://schemas.microsoft.com/office/drawing/2014/main" id="{6F351976-842A-1D40-8CE9-DF781CFF2E76}"/>
              </a:ext>
            </a:extLst>
          </p:cNvPr>
          <p:cNvPicPr>
            <a:picLocks noChangeAspect="1"/>
          </p:cNvPicPr>
          <p:nvPr/>
        </p:nvPicPr>
        <p:blipFill>
          <a:blip r:embed="rId3"/>
          <a:stretch>
            <a:fillRect/>
          </a:stretch>
        </p:blipFill>
        <p:spPr>
          <a:xfrm>
            <a:off x="250906" y="1850636"/>
            <a:ext cx="4941233" cy="4835915"/>
          </a:xfrm>
          <a:prstGeom prst="rect">
            <a:avLst/>
          </a:prstGeom>
        </p:spPr>
      </p:pic>
      <p:sp>
        <p:nvSpPr>
          <p:cNvPr id="2" name="Title 1">
            <a:extLst>
              <a:ext uri="{FF2B5EF4-FFF2-40B4-BE49-F238E27FC236}">
                <a16:creationId xmlns:a16="http://schemas.microsoft.com/office/drawing/2014/main" id="{B051657E-B424-6045-B3C8-AAD0DB84CFB4}"/>
              </a:ext>
            </a:extLst>
          </p:cNvPr>
          <p:cNvSpPr>
            <a:spLocks noGrp="1"/>
          </p:cNvSpPr>
          <p:nvPr>
            <p:ph type="title"/>
          </p:nvPr>
        </p:nvSpPr>
        <p:spPr/>
        <p:txBody>
          <a:bodyPr/>
          <a:lstStyle/>
          <a:p>
            <a:r>
              <a:rPr lang="en-US" dirty="0"/>
              <a:t>Star Schema vs Snowflake Schema</a:t>
            </a:r>
          </a:p>
        </p:txBody>
      </p:sp>
      <p:sp>
        <p:nvSpPr>
          <p:cNvPr id="3" name="Text Placeholder 2">
            <a:extLst>
              <a:ext uri="{FF2B5EF4-FFF2-40B4-BE49-F238E27FC236}">
                <a16:creationId xmlns:a16="http://schemas.microsoft.com/office/drawing/2014/main" id="{01401E04-3AE7-264D-B4DC-ADF6B31070E5}"/>
              </a:ext>
            </a:extLst>
          </p:cNvPr>
          <p:cNvSpPr>
            <a:spLocks noGrp="1"/>
          </p:cNvSpPr>
          <p:nvPr>
            <p:ph type="body" idx="1"/>
          </p:nvPr>
        </p:nvSpPr>
        <p:spPr>
          <a:xfrm>
            <a:off x="1816608" y="1499616"/>
            <a:ext cx="9523392" cy="4692384"/>
          </a:xfrm>
        </p:spPr>
        <p:txBody>
          <a:bodyPr/>
          <a:lstStyle/>
          <a:p>
            <a:r>
              <a:rPr lang="en-US" dirty="0"/>
              <a:t>Star and snowflake schemas are similar at heart: a central fact table surrounded by dimension tables</a:t>
            </a:r>
          </a:p>
          <a:p>
            <a:r>
              <a:rPr lang="en-US" dirty="0"/>
              <a:t> In a star schema each logical dimension is denormalized into one table, while in a snowflake, at least some of the dimensions are normalized</a:t>
            </a:r>
            <a:endParaRPr lang="en-US" b="1" dirty="0"/>
          </a:p>
        </p:txBody>
      </p:sp>
      <p:sp>
        <p:nvSpPr>
          <p:cNvPr id="4" name="Slide Number Placeholder 3">
            <a:extLst>
              <a:ext uri="{FF2B5EF4-FFF2-40B4-BE49-F238E27FC236}">
                <a16:creationId xmlns:a16="http://schemas.microsoft.com/office/drawing/2014/main" id="{E34C831B-F03C-DC46-BF28-70F178792ABC}"/>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35</a:t>
            </a:fld>
            <a:endParaRPr lang="en-US"/>
          </a:p>
        </p:txBody>
      </p:sp>
      <p:pic>
        <p:nvPicPr>
          <p:cNvPr id="6" name="Picture 5" descr="A picture containing screenshot&#10;&#10;Description automatically generated">
            <a:extLst>
              <a:ext uri="{FF2B5EF4-FFF2-40B4-BE49-F238E27FC236}">
                <a16:creationId xmlns:a16="http://schemas.microsoft.com/office/drawing/2014/main" id="{52B9FC47-3900-6B45-B3E7-AB4192F91C9D}"/>
              </a:ext>
            </a:extLst>
          </p:cNvPr>
          <p:cNvPicPr>
            <a:picLocks noChangeAspect="1"/>
          </p:cNvPicPr>
          <p:nvPr/>
        </p:nvPicPr>
        <p:blipFill>
          <a:blip r:embed="rId4"/>
          <a:stretch>
            <a:fillRect/>
          </a:stretch>
        </p:blipFill>
        <p:spPr>
          <a:xfrm>
            <a:off x="6440336" y="3246362"/>
            <a:ext cx="3935056" cy="2945638"/>
          </a:xfrm>
          <a:prstGeom prst="rect">
            <a:avLst/>
          </a:prstGeom>
        </p:spPr>
      </p:pic>
      <p:sp>
        <p:nvSpPr>
          <p:cNvPr id="9" name="Rectangle 8">
            <a:extLst>
              <a:ext uri="{FF2B5EF4-FFF2-40B4-BE49-F238E27FC236}">
                <a16:creationId xmlns:a16="http://schemas.microsoft.com/office/drawing/2014/main" id="{EAD22401-E7AE-E54E-9FF6-A90FB8D07564}"/>
              </a:ext>
            </a:extLst>
          </p:cNvPr>
          <p:cNvSpPr/>
          <p:nvPr/>
        </p:nvSpPr>
        <p:spPr>
          <a:xfrm>
            <a:off x="0" y="6537324"/>
            <a:ext cx="10826496" cy="298455"/>
          </a:xfrm>
          <a:prstGeom prst="rect">
            <a:avLst/>
          </a:prstGeom>
          <a:solidFill>
            <a:srgbClr val="F57C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8068156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5C0EFC-1464-614F-B8AE-E837F3265BC3}"/>
              </a:ext>
            </a:extLst>
          </p:cNvPr>
          <p:cNvSpPr>
            <a:spLocks noGrp="1"/>
          </p:cNvSpPr>
          <p:nvPr>
            <p:ph type="title"/>
          </p:nvPr>
        </p:nvSpPr>
        <p:spPr/>
        <p:txBody>
          <a:bodyPr/>
          <a:lstStyle/>
          <a:p>
            <a:r>
              <a:rPr lang="en-US" dirty="0"/>
              <a:t>Best Practices in ETL &amp; ELTs</a:t>
            </a:r>
          </a:p>
        </p:txBody>
      </p:sp>
      <p:sp>
        <p:nvSpPr>
          <p:cNvPr id="4" name="Slide Number Placeholder 3">
            <a:extLst>
              <a:ext uri="{FF2B5EF4-FFF2-40B4-BE49-F238E27FC236}">
                <a16:creationId xmlns:a16="http://schemas.microsoft.com/office/drawing/2014/main" id="{CAA13760-5964-C340-A543-100200E1FA15}"/>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36</a:t>
            </a:fld>
            <a:endParaRPr lang="en-US"/>
          </a:p>
        </p:txBody>
      </p:sp>
      <p:sp>
        <p:nvSpPr>
          <p:cNvPr id="7" name="Rectangle 6">
            <a:extLst>
              <a:ext uri="{FF2B5EF4-FFF2-40B4-BE49-F238E27FC236}">
                <a16:creationId xmlns:a16="http://schemas.microsoft.com/office/drawing/2014/main" id="{23A01BFC-2640-984C-A8A8-4C90EA4AF60E}"/>
              </a:ext>
            </a:extLst>
          </p:cNvPr>
          <p:cNvSpPr/>
          <p:nvPr/>
        </p:nvSpPr>
        <p:spPr>
          <a:xfrm>
            <a:off x="1569309" y="1556949"/>
            <a:ext cx="8402594" cy="4341891"/>
          </a:xfrm>
          <a:prstGeom prst="rect">
            <a:avLst/>
          </a:prstGeom>
          <a:gradFill flip="none" rotWithShape="1">
            <a:gsLst>
              <a:gs pos="0">
                <a:schemeClr val="accent6">
                  <a:lumMod val="60000"/>
                  <a:lumOff val="40000"/>
                  <a:tint val="66000"/>
                  <a:satMod val="160000"/>
                </a:schemeClr>
              </a:gs>
              <a:gs pos="50000">
                <a:schemeClr val="accent6">
                  <a:lumMod val="60000"/>
                  <a:lumOff val="40000"/>
                  <a:tint val="44500"/>
                  <a:satMod val="160000"/>
                </a:schemeClr>
              </a:gs>
              <a:gs pos="100000">
                <a:schemeClr val="accent6">
                  <a:lumMod val="60000"/>
                  <a:lumOff val="40000"/>
                  <a:tint val="23500"/>
                  <a:satMod val="160000"/>
                </a:schemeClr>
              </a:gs>
            </a:gsLst>
            <a:lin ang="10800000" scaled="1"/>
            <a:tileRect/>
          </a:gra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1F50069B-912C-484D-B3F2-D4932378DAB6}"/>
              </a:ext>
            </a:extLst>
          </p:cNvPr>
          <p:cNvSpPr txBox="1"/>
          <p:nvPr/>
        </p:nvSpPr>
        <p:spPr>
          <a:xfrm>
            <a:off x="1729947" y="1608082"/>
            <a:ext cx="5165124" cy="584775"/>
          </a:xfrm>
          <a:prstGeom prst="rect">
            <a:avLst/>
          </a:prstGeom>
          <a:noFill/>
        </p:spPr>
        <p:txBody>
          <a:bodyPr wrap="square" rtlCol="0">
            <a:spAutoFit/>
          </a:bodyPr>
          <a:lstStyle/>
          <a:p>
            <a:pPr lvl="0"/>
            <a:r>
              <a:rPr lang="en-US" sz="3200" b="1" dirty="0">
                <a:latin typeface="Helvetica Neue Light" panose="02000403000000020004" pitchFamily="2" charset="0"/>
                <a:ea typeface="Helvetica Neue Light" panose="02000403000000020004" pitchFamily="2" charset="0"/>
              </a:rPr>
              <a:t>Best Practices</a:t>
            </a:r>
          </a:p>
        </p:txBody>
      </p:sp>
      <p:pic>
        <p:nvPicPr>
          <p:cNvPr id="9" name="Picture 8">
            <a:extLst>
              <a:ext uri="{FF2B5EF4-FFF2-40B4-BE49-F238E27FC236}">
                <a16:creationId xmlns:a16="http://schemas.microsoft.com/office/drawing/2014/main" id="{5CE76FFD-45EB-A049-B49E-723D2912B6D8}"/>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6250" b="93750" l="1527" r="94275">
                        <a14:foregroundMark x1="3239" y1="58913" x2="10687" y2="59375"/>
                        <a14:foregroundMark x1="10687" y1="59375" x2="9924" y2="71354"/>
                        <a14:foregroundMark x1="9924" y1="71354" x2="16031" y2="70833"/>
                        <a14:foregroundMark x1="16031" y1="42708" x2="16794" y2="38021"/>
                        <a14:foregroundMark x1="20611" y1="25521" x2="23664" y2="21354"/>
                        <a14:foregroundMark x1="29008" y1="15104" x2="29008" y2="15104"/>
                        <a14:foregroundMark x1="30916" y1="11979" x2="39695" y2="10938"/>
                        <a14:foregroundMark x1="39695" y1="10938" x2="48092" y2="6250"/>
                        <a14:foregroundMark x1="48092" y1="6250" x2="56489" y2="6250"/>
                        <a14:foregroundMark x1="56489" y1="6250" x2="75954" y2="27604"/>
                        <a14:foregroundMark x1="90458" y1="38542" x2="91603" y2="56250"/>
                        <a14:foregroundMark x1="93893" y1="57292" x2="95038" y2="56250"/>
                        <a14:foregroundMark x1="43130" y1="84896" x2="51145" y2="89583"/>
                        <a14:foregroundMark x1="51145" y1="89583" x2="59542" y2="89583"/>
                        <a14:foregroundMark x1="54198" y1="94271" x2="45802" y2="92188"/>
                        <a14:foregroundMark x1="45802" y1="92188" x2="42366" y2="93750"/>
                        <a14:backgroundMark x1="1145" y1="59896" x2="1145" y2="59896"/>
                        <a14:backgroundMark x1="382" y1="58333" x2="1527" y2="60417"/>
                      </a14:backgroundRemoval>
                    </a14:imgEffect>
                  </a14:imgLayer>
                </a14:imgProps>
              </a:ext>
            </a:extLst>
          </a:blip>
          <a:stretch>
            <a:fillRect/>
          </a:stretch>
        </p:blipFill>
        <p:spPr>
          <a:xfrm rot="20330570">
            <a:off x="9035349" y="4652406"/>
            <a:ext cx="2647723" cy="1940317"/>
          </a:xfrm>
          <a:prstGeom prst="rect">
            <a:avLst/>
          </a:prstGeom>
        </p:spPr>
      </p:pic>
      <p:sp>
        <p:nvSpPr>
          <p:cNvPr id="11" name="Text Placeholder 2">
            <a:extLst>
              <a:ext uri="{FF2B5EF4-FFF2-40B4-BE49-F238E27FC236}">
                <a16:creationId xmlns:a16="http://schemas.microsoft.com/office/drawing/2014/main" id="{EDF71949-E9C7-3F4A-8CF3-1052CB1349CC}"/>
              </a:ext>
            </a:extLst>
          </p:cNvPr>
          <p:cNvSpPr>
            <a:spLocks noGrp="1"/>
          </p:cNvSpPr>
          <p:nvPr>
            <p:ph type="body" idx="1"/>
          </p:nvPr>
        </p:nvSpPr>
        <p:spPr>
          <a:xfrm>
            <a:off x="1832790" y="2325144"/>
            <a:ext cx="7875632" cy="4680000"/>
          </a:xfrm>
        </p:spPr>
        <p:txBody>
          <a:bodyPr/>
          <a:lstStyle/>
          <a:p>
            <a:r>
              <a:rPr lang="en-US" dirty="0"/>
              <a:t>Never try to cleanse all the data</a:t>
            </a:r>
          </a:p>
          <a:p>
            <a:r>
              <a:rPr lang="en-US" dirty="0"/>
              <a:t>Never cleanse nothing </a:t>
            </a:r>
          </a:p>
          <a:p>
            <a:r>
              <a:rPr lang="en-US" dirty="0"/>
              <a:t>Determine the cost of cleansing the data</a:t>
            </a:r>
          </a:p>
          <a:p>
            <a:pPr lvl="1">
              <a:buFont typeface="Wingdings" pitchFamily="2" charset="2"/>
              <a:buChar char="Ø"/>
            </a:pPr>
            <a:r>
              <a:rPr lang="en-US" dirty="0"/>
              <a:t>Maybe sampling is sufficient</a:t>
            </a:r>
          </a:p>
          <a:p>
            <a:r>
              <a:rPr lang="en-US" dirty="0"/>
              <a:t>To speed up query processing, have auxiliary views </a:t>
            </a:r>
          </a:p>
          <a:p>
            <a:r>
              <a:rPr lang="en-US" dirty="0"/>
              <a:t>Trade-off at the level of granularity of data to decrease the storage costs.</a:t>
            </a:r>
          </a:p>
        </p:txBody>
      </p:sp>
    </p:spTree>
    <p:extLst>
      <p:ext uri="{BB962C8B-B14F-4D97-AF65-F5344CB8AC3E}">
        <p14:creationId xmlns:p14="http://schemas.microsoft.com/office/powerpoint/2010/main" val="19406437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4028B2-967E-F44C-A096-85E8996C28B6}"/>
              </a:ext>
            </a:extLst>
          </p:cNvPr>
          <p:cNvSpPr>
            <a:spLocks noGrp="1"/>
          </p:cNvSpPr>
          <p:nvPr>
            <p:ph type="title"/>
          </p:nvPr>
        </p:nvSpPr>
        <p:spPr/>
        <p:txBody>
          <a:bodyPr/>
          <a:lstStyle/>
          <a:p>
            <a:r>
              <a:rPr lang="en-US" dirty="0"/>
              <a:t>Confused? ASK QUESTIONS</a:t>
            </a:r>
          </a:p>
        </p:txBody>
      </p:sp>
      <p:sp>
        <p:nvSpPr>
          <p:cNvPr id="4" name="Slide Number Placeholder 3">
            <a:extLst>
              <a:ext uri="{FF2B5EF4-FFF2-40B4-BE49-F238E27FC236}">
                <a16:creationId xmlns:a16="http://schemas.microsoft.com/office/drawing/2014/main" id="{FD590DF5-997F-E24A-84BA-0ED7B73204DD}"/>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37</a:t>
            </a:fld>
            <a:endParaRPr lang="en-US"/>
          </a:p>
        </p:txBody>
      </p:sp>
      <p:pic>
        <p:nvPicPr>
          <p:cNvPr id="3" name="Picture 2">
            <a:extLst>
              <a:ext uri="{FF2B5EF4-FFF2-40B4-BE49-F238E27FC236}">
                <a16:creationId xmlns:a16="http://schemas.microsoft.com/office/drawing/2014/main" id="{83E8CC0C-110B-2B41-90DC-A79B804272A0}"/>
              </a:ext>
            </a:extLst>
          </p:cNvPr>
          <p:cNvPicPr>
            <a:picLocks noChangeAspect="1"/>
          </p:cNvPicPr>
          <p:nvPr/>
        </p:nvPicPr>
        <p:blipFill>
          <a:blip r:embed="rId3"/>
          <a:stretch>
            <a:fillRect/>
          </a:stretch>
        </p:blipFill>
        <p:spPr>
          <a:xfrm>
            <a:off x="3474720" y="861699"/>
            <a:ext cx="5974080" cy="5974080"/>
          </a:xfrm>
          <a:prstGeom prst="rect">
            <a:avLst/>
          </a:prstGeom>
        </p:spPr>
      </p:pic>
    </p:spTree>
    <p:extLst>
      <p:ext uri="{BB962C8B-B14F-4D97-AF65-F5344CB8AC3E}">
        <p14:creationId xmlns:p14="http://schemas.microsoft.com/office/powerpoint/2010/main" val="106850602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EC0157-B40C-AF46-B7A9-AA876817553D}"/>
              </a:ext>
            </a:extLst>
          </p:cNvPr>
          <p:cNvSpPr>
            <a:spLocks noGrp="1"/>
          </p:cNvSpPr>
          <p:nvPr>
            <p:ph type="title"/>
          </p:nvPr>
        </p:nvSpPr>
        <p:spPr/>
        <p:txBody>
          <a:bodyPr/>
          <a:lstStyle/>
          <a:p>
            <a:r>
              <a:rPr lang="en-US" dirty="0"/>
              <a:t>Break &amp; Lab1</a:t>
            </a:r>
          </a:p>
        </p:txBody>
      </p:sp>
      <p:sp>
        <p:nvSpPr>
          <p:cNvPr id="4" name="Slide Number Placeholder 3">
            <a:extLst>
              <a:ext uri="{FF2B5EF4-FFF2-40B4-BE49-F238E27FC236}">
                <a16:creationId xmlns:a16="http://schemas.microsoft.com/office/drawing/2014/main" id="{C4DFA311-D360-EF4C-A2A3-FF0BCA0792F1}"/>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38</a:t>
            </a:fld>
            <a:endParaRPr lang="en-US"/>
          </a:p>
        </p:txBody>
      </p:sp>
      <p:pic>
        <p:nvPicPr>
          <p:cNvPr id="9" name="Picture 8" descr="A picture containing food&#10;&#10;Description automatically generated">
            <a:extLst>
              <a:ext uri="{FF2B5EF4-FFF2-40B4-BE49-F238E27FC236}">
                <a16:creationId xmlns:a16="http://schemas.microsoft.com/office/drawing/2014/main" id="{18D729CB-20C1-564D-8681-DB82A4006615}"/>
              </a:ext>
            </a:extLst>
          </p:cNvPr>
          <p:cNvPicPr>
            <a:picLocks noChangeAspect="1"/>
          </p:cNvPicPr>
          <p:nvPr/>
        </p:nvPicPr>
        <p:blipFill>
          <a:blip r:embed="rId3"/>
          <a:stretch>
            <a:fillRect/>
          </a:stretch>
        </p:blipFill>
        <p:spPr>
          <a:xfrm>
            <a:off x="1270000" y="1409700"/>
            <a:ext cx="9652000" cy="4724400"/>
          </a:xfrm>
          <a:prstGeom prst="rect">
            <a:avLst/>
          </a:prstGeom>
        </p:spPr>
      </p:pic>
    </p:spTree>
    <p:extLst>
      <p:ext uri="{BB962C8B-B14F-4D97-AF65-F5344CB8AC3E}">
        <p14:creationId xmlns:p14="http://schemas.microsoft.com/office/powerpoint/2010/main" val="23678483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E97DB4-42C7-094C-9017-1F301ADC2193}"/>
              </a:ext>
            </a:extLst>
          </p:cNvPr>
          <p:cNvSpPr>
            <a:spLocks noGrp="1"/>
          </p:cNvSpPr>
          <p:nvPr>
            <p:ph type="title"/>
          </p:nvPr>
        </p:nvSpPr>
        <p:spPr/>
        <p:txBody>
          <a:bodyPr/>
          <a:lstStyle/>
          <a:p>
            <a:r>
              <a:rPr lang="en-US" dirty="0"/>
              <a:t>Appendix</a:t>
            </a:r>
          </a:p>
        </p:txBody>
      </p:sp>
      <p:sp>
        <p:nvSpPr>
          <p:cNvPr id="3" name="Text Placeholder 2">
            <a:extLst>
              <a:ext uri="{FF2B5EF4-FFF2-40B4-BE49-F238E27FC236}">
                <a16:creationId xmlns:a16="http://schemas.microsoft.com/office/drawing/2014/main" id="{D63BBFBD-019D-764E-BD5C-59B2EA18CF3A}"/>
              </a:ext>
            </a:extLst>
          </p:cNvPr>
          <p:cNvSpPr>
            <a:spLocks noGrp="1"/>
          </p:cNvSpPr>
          <p:nvPr>
            <p:ph type="body" idx="1"/>
          </p:nvPr>
        </p:nvSpPr>
        <p:spPr/>
        <p:txBody>
          <a:bodyPr/>
          <a:lstStyle/>
          <a:p>
            <a:pPr marL="76200" indent="0">
              <a:buNone/>
            </a:pPr>
            <a:r>
              <a:rPr lang="en-US" dirty="0"/>
              <a:t>Additional reading </a:t>
            </a:r>
          </a:p>
        </p:txBody>
      </p:sp>
      <p:sp>
        <p:nvSpPr>
          <p:cNvPr id="4" name="Slide Number Placeholder 3">
            <a:extLst>
              <a:ext uri="{FF2B5EF4-FFF2-40B4-BE49-F238E27FC236}">
                <a16:creationId xmlns:a16="http://schemas.microsoft.com/office/drawing/2014/main" id="{FA2AE1DF-99EA-F444-B841-1507D8335465}"/>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39</a:t>
            </a:fld>
            <a:endParaRPr lang="en-US"/>
          </a:p>
        </p:txBody>
      </p:sp>
    </p:spTree>
    <p:extLst>
      <p:ext uri="{BB962C8B-B14F-4D97-AF65-F5344CB8AC3E}">
        <p14:creationId xmlns:p14="http://schemas.microsoft.com/office/powerpoint/2010/main" val="21250119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9"/>
          <p:cNvSpPr txBox="1">
            <a:spLocks noGrp="1"/>
          </p:cNvSpPr>
          <p:nvPr>
            <p:ph type="title"/>
          </p:nvPr>
        </p:nvSpPr>
        <p:spPr>
          <a:xfrm>
            <a:off x="952497" y="324000"/>
            <a:ext cx="11232000" cy="9081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3F3F3F"/>
              </a:buClr>
              <a:buSzPts val="3200"/>
              <a:buFont typeface="Helvetica Neue Light"/>
              <a:buNone/>
            </a:pPr>
            <a:r>
              <a:rPr lang="en-US">
                <a:solidFill>
                  <a:srgbClr val="3F3F3F"/>
                </a:solidFill>
              </a:rPr>
              <a:t>Our Practitioners</a:t>
            </a:r>
            <a:endParaRPr/>
          </a:p>
        </p:txBody>
      </p:sp>
      <p:pic>
        <p:nvPicPr>
          <p:cNvPr id="97" name="Google Shape;97;p19"/>
          <p:cNvPicPr preferRelativeResize="0">
            <a:picLocks noGrp="1"/>
          </p:cNvPicPr>
          <p:nvPr>
            <p:ph type="body" idx="1"/>
          </p:nvPr>
        </p:nvPicPr>
        <p:blipFill rotWithShape="1">
          <a:blip r:embed="rId3">
            <a:alphaModFix/>
          </a:blip>
          <a:srcRect/>
          <a:stretch/>
        </p:blipFill>
        <p:spPr>
          <a:xfrm>
            <a:off x="-683158" y="1537400"/>
            <a:ext cx="13284900" cy="4660200"/>
          </a:xfrm>
          <a:prstGeom prst="rect">
            <a:avLst/>
          </a:prstGeom>
          <a:noFill/>
          <a:ln>
            <a:noFill/>
          </a:ln>
        </p:spPr>
      </p:pic>
      <p:sp>
        <p:nvSpPr>
          <p:cNvPr id="98" name="Google Shape;98;p19"/>
          <p:cNvSpPr txBox="1">
            <a:spLocks noGrp="1"/>
          </p:cNvSpPr>
          <p:nvPr>
            <p:ph type="sldNum" idx="12"/>
          </p:nvPr>
        </p:nvSpPr>
        <p:spPr>
          <a:xfrm>
            <a:off x="11339999" y="6537324"/>
            <a:ext cx="834000" cy="2985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4</a:t>
            </a:fld>
            <a:endParaRPr/>
          </a:p>
        </p:txBody>
      </p:sp>
      <p:sp>
        <p:nvSpPr>
          <p:cNvPr id="99" name="Google Shape;99;p19"/>
          <p:cNvSpPr txBox="1"/>
          <p:nvPr/>
        </p:nvSpPr>
        <p:spPr>
          <a:xfrm>
            <a:off x="950426" y="1890940"/>
            <a:ext cx="2732700" cy="5847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US" sz="1600">
                <a:solidFill>
                  <a:srgbClr val="3F3F3F"/>
                </a:solidFill>
                <a:latin typeface="Helvetica Neue Light"/>
                <a:ea typeface="Helvetica Neue Light"/>
                <a:cs typeface="Helvetica Neue Light"/>
                <a:sym typeface="Helvetica Neue Light"/>
              </a:rPr>
              <a:t>250 best selling </a:t>
            </a:r>
            <a:endParaRPr/>
          </a:p>
          <a:p>
            <a:pPr marL="0" marR="0" lvl="0" indent="0" algn="r" rtl="0">
              <a:spcBef>
                <a:spcPts val="0"/>
              </a:spcBef>
              <a:spcAft>
                <a:spcPts val="0"/>
              </a:spcAft>
              <a:buNone/>
            </a:pPr>
            <a:r>
              <a:rPr lang="en-US" sz="1600">
                <a:solidFill>
                  <a:srgbClr val="3F3F3F"/>
                </a:solidFill>
                <a:latin typeface="Helvetica Neue Light"/>
                <a:ea typeface="Helvetica Neue Light"/>
                <a:cs typeface="Helvetica Neue Light"/>
                <a:sym typeface="Helvetica Neue Light"/>
              </a:rPr>
              <a:t>books authored</a:t>
            </a:r>
            <a:endParaRPr sz="1600">
              <a:solidFill>
                <a:srgbClr val="3F3F3F"/>
              </a:solidFill>
              <a:latin typeface="Helvetica Neue Light"/>
              <a:ea typeface="Helvetica Neue Light"/>
              <a:cs typeface="Helvetica Neue Light"/>
              <a:sym typeface="Helvetica Neue Light"/>
            </a:endParaRPr>
          </a:p>
        </p:txBody>
      </p:sp>
      <p:sp>
        <p:nvSpPr>
          <p:cNvPr id="100" name="Google Shape;100;p19"/>
          <p:cNvSpPr txBox="1"/>
          <p:nvPr/>
        </p:nvSpPr>
        <p:spPr>
          <a:xfrm>
            <a:off x="673385" y="2940455"/>
            <a:ext cx="2605500" cy="5847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US" sz="1600">
                <a:solidFill>
                  <a:srgbClr val="3F3F3F"/>
                </a:solidFill>
                <a:latin typeface="Helvetica Neue Light"/>
                <a:ea typeface="Helvetica Neue Light"/>
                <a:cs typeface="Helvetica Neue Light"/>
                <a:sym typeface="Helvetica Neue Light"/>
              </a:rPr>
              <a:t>9+ years of training</a:t>
            </a:r>
            <a:endParaRPr/>
          </a:p>
          <a:p>
            <a:pPr marL="0" marR="0" lvl="0" indent="0" algn="r" rtl="0">
              <a:spcBef>
                <a:spcPts val="0"/>
              </a:spcBef>
              <a:spcAft>
                <a:spcPts val="0"/>
              </a:spcAft>
              <a:buNone/>
            </a:pPr>
            <a:r>
              <a:rPr lang="en-US" sz="1600">
                <a:solidFill>
                  <a:srgbClr val="3F3F3F"/>
                </a:solidFill>
                <a:latin typeface="Helvetica Neue Light"/>
                <a:ea typeface="Helvetica Neue Light"/>
                <a:cs typeface="Helvetica Neue Light"/>
                <a:sym typeface="Helvetica Neue Light"/>
              </a:rPr>
              <a:t>experience</a:t>
            </a:r>
            <a:endParaRPr sz="1600">
              <a:solidFill>
                <a:srgbClr val="3F3F3F"/>
              </a:solidFill>
              <a:latin typeface="Helvetica Neue Light"/>
              <a:ea typeface="Helvetica Neue Light"/>
              <a:cs typeface="Helvetica Neue Light"/>
              <a:sym typeface="Helvetica Neue Light"/>
            </a:endParaRPr>
          </a:p>
        </p:txBody>
      </p:sp>
      <p:sp>
        <p:nvSpPr>
          <p:cNvPr id="101" name="Google Shape;101;p19"/>
          <p:cNvSpPr txBox="1"/>
          <p:nvPr/>
        </p:nvSpPr>
        <p:spPr>
          <a:xfrm>
            <a:off x="1228631" y="3990716"/>
            <a:ext cx="2605500" cy="8310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US" sz="1600">
                <a:solidFill>
                  <a:srgbClr val="3F3F3F"/>
                </a:solidFill>
                <a:latin typeface="Helvetica Neue Light"/>
                <a:ea typeface="Helvetica Neue Light"/>
                <a:cs typeface="Helvetica Neue Light"/>
                <a:sym typeface="Helvetica Neue Light"/>
              </a:rPr>
              <a:t>750,000 practitioner led</a:t>
            </a:r>
            <a:endParaRPr/>
          </a:p>
          <a:p>
            <a:pPr marL="0" marR="0" lvl="0" indent="0" algn="r" rtl="0">
              <a:spcBef>
                <a:spcPts val="0"/>
              </a:spcBef>
              <a:spcAft>
                <a:spcPts val="0"/>
              </a:spcAft>
              <a:buNone/>
            </a:pPr>
            <a:r>
              <a:rPr lang="en-US" sz="1600">
                <a:solidFill>
                  <a:srgbClr val="3F3F3F"/>
                </a:solidFill>
                <a:latin typeface="Helvetica Neue Light"/>
                <a:ea typeface="Helvetica Neue Light"/>
                <a:cs typeface="Helvetica Neue Light"/>
                <a:sym typeface="Helvetica Neue Light"/>
              </a:rPr>
              <a:t>training hours</a:t>
            </a:r>
            <a:endParaRPr/>
          </a:p>
          <a:p>
            <a:pPr marL="0" marR="0" lvl="0" indent="0" algn="r" rtl="0">
              <a:spcBef>
                <a:spcPts val="0"/>
              </a:spcBef>
              <a:spcAft>
                <a:spcPts val="0"/>
              </a:spcAft>
              <a:buNone/>
            </a:pPr>
            <a:endParaRPr sz="1600">
              <a:solidFill>
                <a:srgbClr val="3F3F3F"/>
              </a:solidFill>
              <a:latin typeface="Helvetica Neue Light"/>
              <a:ea typeface="Helvetica Neue Light"/>
              <a:cs typeface="Helvetica Neue Light"/>
              <a:sym typeface="Helvetica Neue Light"/>
            </a:endParaRPr>
          </a:p>
        </p:txBody>
      </p:sp>
      <p:sp>
        <p:nvSpPr>
          <p:cNvPr id="102" name="Google Shape;102;p19"/>
          <p:cNvSpPr txBox="1"/>
          <p:nvPr/>
        </p:nvSpPr>
        <p:spPr>
          <a:xfrm>
            <a:off x="8277919" y="1891114"/>
            <a:ext cx="2730600" cy="584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a:solidFill>
                  <a:srgbClr val="3F3F3F"/>
                </a:solidFill>
                <a:latin typeface="Helvetica Neue Light"/>
                <a:ea typeface="Helvetica Neue Light"/>
                <a:cs typeface="Helvetica Neue Light"/>
                <a:sym typeface="Helvetica Neue Light"/>
              </a:rPr>
              <a:t>150 engagements speaking</a:t>
            </a:r>
            <a:endParaRPr/>
          </a:p>
          <a:p>
            <a:pPr marL="0" marR="0" lvl="0" indent="0" algn="l" rtl="0">
              <a:spcBef>
                <a:spcPts val="0"/>
              </a:spcBef>
              <a:spcAft>
                <a:spcPts val="0"/>
              </a:spcAft>
              <a:buNone/>
            </a:pPr>
            <a:r>
              <a:rPr lang="en-US" sz="1600">
                <a:solidFill>
                  <a:srgbClr val="3F3F3F"/>
                </a:solidFill>
                <a:latin typeface="Helvetica Neue Light"/>
                <a:ea typeface="Helvetica Neue Light"/>
                <a:cs typeface="Helvetica Neue Light"/>
                <a:sym typeface="Helvetica Neue Light"/>
              </a:rPr>
              <a:t>at industry conferences </a:t>
            </a:r>
            <a:endParaRPr sz="1600">
              <a:solidFill>
                <a:srgbClr val="3F3F3F"/>
              </a:solidFill>
              <a:latin typeface="Helvetica Neue Light"/>
              <a:ea typeface="Helvetica Neue Light"/>
              <a:cs typeface="Helvetica Neue Light"/>
              <a:sym typeface="Helvetica Neue Light"/>
            </a:endParaRPr>
          </a:p>
        </p:txBody>
      </p:sp>
      <p:sp>
        <p:nvSpPr>
          <p:cNvPr id="103" name="Google Shape;103;p19"/>
          <p:cNvSpPr txBox="1"/>
          <p:nvPr/>
        </p:nvSpPr>
        <p:spPr>
          <a:xfrm>
            <a:off x="8708931" y="2952408"/>
            <a:ext cx="2605500" cy="584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a:solidFill>
                  <a:srgbClr val="3F3F3F"/>
                </a:solidFill>
                <a:latin typeface="Helvetica Neue Light"/>
                <a:ea typeface="Helvetica Neue Light"/>
                <a:cs typeface="Helvetica Neue Light"/>
                <a:sym typeface="Helvetica Neue Light"/>
              </a:rPr>
              <a:t>Over 17 years of industry</a:t>
            </a:r>
            <a:endParaRPr/>
          </a:p>
          <a:p>
            <a:pPr marL="0" marR="0" lvl="0" indent="0" algn="l" rtl="0">
              <a:spcBef>
                <a:spcPts val="0"/>
              </a:spcBef>
              <a:spcAft>
                <a:spcPts val="0"/>
              </a:spcAft>
              <a:buNone/>
            </a:pPr>
            <a:r>
              <a:rPr lang="en-US" sz="1600">
                <a:solidFill>
                  <a:srgbClr val="3F3F3F"/>
                </a:solidFill>
                <a:latin typeface="Helvetica Neue Light"/>
                <a:ea typeface="Helvetica Neue Light"/>
                <a:cs typeface="Helvetica Neue Light"/>
                <a:sym typeface="Helvetica Neue Light"/>
              </a:rPr>
              <a:t>experience per instructor</a:t>
            </a:r>
            <a:endParaRPr sz="1600">
              <a:solidFill>
                <a:srgbClr val="3F3F3F"/>
              </a:solidFill>
              <a:latin typeface="Helvetica Neue Light"/>
              <a:ea typeface="Helvetica Neue Light"/>
              <a:cs typeface="Helvetica Neue Light"/>
              <a:sym typeface="Helvetica Neue Light"/>
            </a:endParaRPr>
          </a:p>
        </p:txBody>
      </p:sp>
      <p:sp>
        <p:nvSpPr>
          <p:cNvPr id="104" name="Google Shape;104;p19"/>
          <p:cNvSpPr txBox="1"/>
          <p:nvPr/>
        </p:nvSpPr>
        <p:spPr>
          <a:xfrm>
            <a:off x="8186778" y="3977269"/>
            <a:ext cx="2730600" cy="584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a:solidFill>
                  <a:srgbClr val="3F3F3F"/>
                </a:solidFill>
                <a:latin typeface="Helvetica Neue Light"/>
                <a:ea typeface="Helvetica Neue Light"/>
                <a:cs typeface="Helvetica Neue Light"/>
                <a:sym typeface="Helvetica Neue Light"/>
              </a:rPr>
              <a:t>125 certifications in leading</a:t>
            </a:r>
            <a:endParaRPr/>
          </a:p>
          <a:p>
            <a:pPr marL="0" marR="0" lvl="0" indent="0" algn="l" rtl="0">
              <a:spcBef>
                <a:spcPts val="0"/>
              </a:spcBef>
              <a:spcAft>
                <a:spcPts val="0"/>
              </a:spcAft>
              <a:buNone/>
            </a:pPr>
            <a:r>
              <a:rPr lang="en-US" sz="1600">
                <a:solidFill>
                  <a:srgbClr val="3F3F3F"/>
                </a:solidFill>
                <a:latin typeface="Helvetica Neue Light"/>
                <a:ea typeface="Helvetica Neue Light"/>
                <a:cs typeface="Helvetica Neue Light"/>
                <a:sym typeface="Helvetica Neue Light"/>
              </a:rPr>
              <a:t>technologies </a:t>
            </a:r>
            <a:endParaRPr sz="1600">
              <a:solidFill>
                <a:srgbClr val="3F3F3F"/>
              </a:solidFill>
              <a:latin typeface="Helvetica Neue Light"/>
              <a:ea typeface="Helvetica Neue Light"/>
              <a:cs typeface="Helvetica Neue Light"/>
              <a:sym typeface="Helvetica Neue Light"/>
            </a:endParaRPr>
          </a:p>
        </p:txBody>
      </p:sp>
      <p:sp>
        <p:nvSpPr>
          <p:cNvPr id="105" name="Google Shape;105;p19"/>
          <p:cNvSpPr txBox="1"/>
          <p:nvPr/>
        </p:nvSpPr>
        <p:spPr>
          <a:xfrm>
            <a:off x="6408522" y="5331630"/>
            <a:ext cx="2667900" cy="338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a:solidFill>
                  <a:srgbClr val="3F3F3F"/>
                </a:solidFill>
                <a:latin typeface="Helvetica Neue Light"/>
                <a:ea typeface="Helvetica Neue Light"/>
                <a:cs typeface="Helvetica Neue Light"/>
                <a:sym typeface="Helvetica Neue Light"/>
              </a:rPr>
              <a:t>95% instructor satisfaction </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AC6538-3CB2-C846-900F-FFA4FF69D152}"/>
              </a:ext>
            </a:extLst>
          </p:cNvPr>
          <p:cNvSpPr>
            <a:spLocks noGrp="1"/>
          </p:cNvSpPr>
          <p:nvPr>
            <p:ph type="title"/>
          </p:nvPr>
        </p:nvSpPr>
        <p:spPr/>
        <p:txBody>
          <a:bodyPr/>
          <a:lstStyle/>
          <a:p>
            <a:r>
              <a:rPr lang="en-US" dirty="0"/>
              <a:t>Config Files </a:t>
            </a:r>
          </a:p>
        </p:txBody>
      </p:sp>
      <p:sp>
        <p:nvSpPr>
          <p:cNvPr id="4" name="Slide Number Placeholder 3">
            <a:extLst>
              <a:ext uri="{FF2B5EF4-FFF2-40B4-BE49-F238E27FC236}">
                <a16:creationId xmlns:a16="http://schemas.microsoft.com/office/drawing/2014/main" id="{164102E8-35BF-814B-9734-73C729C1C2FD}"/>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40</a:t>
            </a:fld>
            <a:endParaRPr lang="en-US"/>
          </a:p>
        </p:txBody>
      </p:sp>
      <p:pic>
        <p:nvPicPr>
          <p:cNvPr id="8" name="Picture 7" descr="A screenshot of a computer screen&#10;&#10;Description automatically generated">
            <a:extLst>
              <a:ext uri="{FF2B5EF4-FFF2-40B4-BE49-F238E27FC236}">
                <a16:creationId xmlns:a16="http://schemas.microsoft.com/office/drawing/2014/main" id="{71B051B6-E38B-5D4D-AC85-7FACCDFB946F}"/>
              </a:ext>
            </a:extLst>
          </p:cNvPr>
          <p:cNvPicPr>
            <a:picLocks noChangeAspect="1"/>
          </p:cNvPicPr>
          <p:nvPr/>
        </p:nvPicPr>
        <p:blipFill>
          <a:blip r:embed="rId2"/>
          <a:stretch>
            <a:fillRect/>
          </a:stretch>
        </p:blipFill>
        <p:spPr>
          <a:xfrm>
            <a:off x="317500" y="1314450"/>
            <a:ext cx="11557000" cy="5194300"/>
          </a:xfrm>
          <a:prstGeom prst="rect">
            <a:avLst/>
          </a:prstGeom>
        </p:spPr>
      </p:pic>
    </p:spTree>
    <p:extLst>
      <p:ext uri="{BB962C8B-B14F-4D97-AF65-F5344CB8AC3E}">
        <p14:creationId xmlns:p14="http://schemas.microsoft.com/office/powerpoint/2010/main" val="33687429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D0E848-CE19-EF45-84D0-FFDB3392D9E5}"/>
              </a:ext>
            </a:extLst>
          </p:cNvPr>
          <p:cNvSpPr>
            <a:spLocks noGrp="1"/>
          </p:cNvSpPr>
          <p:nvPr>
            <p:ph type="title"/>
          </p:nvPr>
        </p:nvSpPr>
        <p:spPr/>
        <p:txBody>
          <a:bodyPr/>
          <a:lstStyle/>
          <a:p>
            <a:r>
              <a:rPr lang="en-US" dirty="0"/>
              <a:t>YAML vs JSON vs XML</a:t>
            </a:r>
          </a:p>
        </p:txBody>
      </p:sp>
      <p:sp>
        <p:nvSpPr>
          <p:cNvPr id="3" name="Text Placeholder 2">
            <a:extLst>
              <a:ext uri="{FF2B5EF4-FFF2-40B4-BE49-F238E27FC236}">
                <a16:creationId xmlns:a16="http://schemas.microsoft.com/office/drawing/2014/main" id="{4B773DFF-48B6-D543-8CBD-692D7B723A7A}"/>
              </a:ext>
            </a:extLst>
          </p:cNvPr>
          <p:cNvSpPr>
            <a:spLocks noGrp="1"/>
          </p:cNvSpPr>
          <p:nvPr>
            <p:ph type="body" idx="1"/>
          </p:nvPr>
        </p:nvSpPr>
        <p:spPr>
          <a:xfrm>
            <a:off x="196162" y="1367974"/>
            <a:ext cx="11728107" cy="4680000"/>
          </a:xfrm>
        </p:spPr>
        <p:txBody>
          <a:bodyPr/>
          <a:lstStyle/>
          <a:p>
            <a:r>
              <a:rPr lang="en-US" dirty="0"/>
              <a:t>YAML “YMAL </a:t>
            </a:r>
            <a:r>
              <a:rPr lang="en-US" dirty="0" err="1"/>
              <a:t>Ain’t</a:t>
            </a:r>
            <a:r>
              <a:rPr lang="en-US" dirty="0"/>
              <a:t> Markup Language”</a:t>
            </a:r>
          </a:p>
          <a:p>
            <a:pPr lvl="1">
              <a:buFont typeface="Wingdings" pitchFamily="2" charset="2"/>
              <a:buChar char="Ø"/>
            </a:pPr>
            <a:r>
              <a:rPr lang="en-US" dirty="0"/>
              <a:t>Human-readable data-serialization language that is commonly used for config files and in apps where data is being stored or transmitted </a:t>
            </a:r>
          </a:p>
          <a:p>
            <a:pPr lvl="1">
              <a:buFont typeface="Wingdings" pitchFamily="2" charset="2"/>
              <a:buChar char="Ø"/>
            </a:pPr>
            <a:r>
              <a:rPr lang="en-US" dirty="0"/>
              <a:t>Targets many communication applications like XML </a:t>
            </a:r>
          </a:p>
          <a:p>
            <a:pPr lvl="1">
              <a:buFont typeface="Wingdings" pitchFamily="2" charset="2"/>
              <a:buChar char="Ø"/>
            </a:pPr>
            <a:r>
              <a:rPr lang="en-US" dirty="0"/>
              <a:t>Uses python style indentation to indicate nesting, […] lists, and {…} maps </a:t>
            </a:r>
          </a:p>
          <a:p>
            <a:pPr lvl="1">
              <a:buFont typeface="Wingdings" pitchFamily="2" charset="2"/>
              <a:buChar char="Ø"/>
            </a:pPr>
            <a:r>
              <a:rPr lang="en-US" dirty="0"/>
              <a:t>Custom data types are allowed </a:t>
            </a:r>
          </a:p>
          <a:p>
            <a:pPr lvl="2">
              <a:buFont typeface="Courier New" panose="02070309020205020404" pitchFamily="49" charset="0"/>
              <a:buChar char="o"/>
            </a:pPr>
            <a:r>
              <a:rPr lang="en-US" dirty="0"/>
              <a:t>But stick to STRINGS, INT, and FLOATs</a:t>
            </a:r>
          </a:p>
          <a:p>
            <a:pPr lvl="1">
              <a:buFont typeface="Wingdings" pitchFamily="2" charset="2"/>
              <a:buChar char="Ø"/>
            </a:pPr>
            <a:r>
              <a:rPr lang="en-US" dirty="0"/>
              <a:t>Uses the colon-centered syntax for expressing key-value pairs like JSON</a:t>
            </a:r>
          </a:p>
          <a:p>
            <a:r>
              <a:rPr lang="en-US" dirty="0"/>
              <a:t>JSON (readable only) is a subset of YAML (readable and editable) </a:t>
            </a:r>
          </a:p>
          <a:p>
            <a:pPr lvl="1">
              <a:buFont typeface="Wingdings" pitchFamily="2" charset="2"/>
              <a:buChar char="Ø"/>
            </a:pPr>
            <a:r>
              <a:rPr lang="en-US" dirty="0"/>
              <a:t>data objects consisting of attribute–value pairs and array data types</a:t>
            </a:r>
          </a:p>
          <a:p>
            <a:pPr lvl="0"/>
            <a:r>
              <a:rPr lang="en-US" dirty="0"/>
              <a:t>XML is a markup language </a:t>
            </a:r>
          </a:p>
          <a:p>
            <a:pPr lvl="1">
              <a:buFont typeface="Wingdings" pitchFamily="2" charset="2"/>
              <a:buChar char="Ø"/>
            </a:pPr>
            <a:r>
              <a:rPr lang="en-US" dirty="0"/>
              <a:t>defines a set of rules for encoding documents in a format that is both human-readable and machine-readable</a:t>
            </a:r>
          </a:p>
          <a:p>
            <a:pPr marL="76200" indent="0">
              <a:buNone/>
            </a:pPr>
            <a:endParaRPr lang="en-US" dirty="0"/>
          </a:p>
        </p:txBody>
      </p:sp>
      <p:sp>
        <p:nvSpPr>
          <p:cNvPr id="4" name="Slide Number Placeholder 3">
            <a:extLst>
              <a:ext uri="{FF2B5EF4-FFF2-40B4-BE49-F238E27FC236}">
                <a16:creationId xmlns:a16="http://schemas.microsoft.com/office/drawing/2014/main" id="{AA1F7EA8-A8DA-3B4A-84C6-1CF6390B4F38}"/>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41</a:t>
            </a:fld>
            <a:endParaRPr lang="en-US"/>
          </a:p>
        </p:txBody>
      </p:sp>
    </p:spTree>
    <p:extLst>
      <p:ext uri="{BB962C8B-B14F-4D97-AF65-F5344CB8AC3E}">
        <p14:creationId xmlns:p14="http://schemas.microsoft.com/office/powerpoint/2010/main" val="18398127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21"/>
          <p:cNvSpPr txBox="1">
            <a:spLocks noGrp="1"/>
          </p:cNvSpPr>
          <p:nvPr>
            <p:ph type="title"/>
          </p:nvPr>
        </p:nvSpPr>
        <p:spPr>
          <a:xfrm>
            <a:off x="960000" y="293107"/>
            <a:ext cx="11232000" cy="90805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233445"/>
              </a:buClr>
              <a:buSzPts val="3200"/>
              <a:buFont typeface="Helvetica Neue Light"/>
              <a:buNone/>
            </a:pPr>
            <a:r>
              <a:rPr lang="en-US" dirty="0"/>
              <a:t>About the instructors</a:t>
            </a:r>
            <a:endParaRPr dirty="0"/>
          </a:p>
        </p:txBody>
      </p:sp>
      <p:sp>
        <p:nvSpPr>
          <p:cNvPr id="118" name="Google Shape;118;p21"/>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5</a:t>
            </a:fld>
            <a:endParaRPr/>
          </a:p>
        </p:txBody>
      </p:sp>
      <p:pic>
        <p:nvPicPr>
          <p:cNvPr id="5" name="Picture 4" descr="A person standing in front of a crowd posing for the camera&#10;&#10;Description automatically generated">
            <a:extLst>
              <a:ext uri="{FF2B5EF4-FFF2-40B4-BE49-F238E27FC236}">
                <a16:creationId xmlns:a16="http://schemas.microsoft.com/office/drawing/2014/main" id="{AB6DA2DE-62E3-3841-9FEF-FACD6A822796}"/>
              </a:ext>
            </a:extLst>
          </p:cNvPr>
          <p:cNvPicPr>
            <a:picLocks noChangeAspect="1"/>
          </p:cNvPicPr>
          <p:nvPr/>
        </p:nvPicPr>
        <p:blipFill>
          <a:blip r:embed="rId3"/>
          <a:stretch>
            <a:fillRect/>
          </a:stretch>
        </p:blipFill>
        <p:spPr>
          <a:xfrm>
            <a:off x="3175000" y="1511300"/>
            <a:ext cx="5842000" cy="4191000"/>
          </a:xfrm>
          <a:prstGeom prst="rect">
            <a:avLst/>
          </a:prstGeom>
        </p:spPr>
      </p:pic>
    </p:spTree>
    <p:extLst>
      <p:ext uri="{BB962C8B-B14F-4D97-AF65-F5344CB8AC3E}">
        <p14:creationId xmlns:p14="http://schemas.microsoft.com/office/powerpoint/2010/main" val="3288083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F8DC18-8293-8247-A3EF-82C63BFD61F8}"/>
              </a:ext>
            </a:extLst>
          </p:cNvPr>
          <p:cNvSpPr>
            <a:spLocks noGrp="1"/>
          </p:cNvSpPr>
          <p:nvPr>
            <p:ph type="title"/>
          </p:nvPr>
        </p:nvSpPr>
        <p:spPr/>
        <p:txBody>
          <a:bodyPr/>
          <a:lstStyle/>
          <a:p>
            <a:r>
              <a:rPr lang="en-US" dirty="0"/>
              <a:t>Spiral Approach </a:t>
            </a:r>
          </a:p>
        </p:txBody>
      </p:sp>
      <p:sp>
        <p:nvSpPr>
          <p:cNvPr id="3" name="Text Placeholder 2">
            <a:extLst>
              <a:ext uri="{FF2B5EF4-FFF2-40B4-BE49-F238E27FC236}">
                <a16:creationId xmlns:a16="http://schemas.microsoft.com/office/drawing/2014/main" id="{A2E16DFE-83C9-C845-9770-5105E225C112}"/>
              </a:ext>
            </a:extLst>
          </p:cNvPr>
          <p:cNvSpPr>
            <a:spLocks noGrp="1"/>
          </p:cNvSpPr>
          <p:nvPr>
            <p:ph type="body" idx="1"/>
          </p:nvPr>
        </p:nvSpPr>
        <p:spPr>
          <a:xfrm>
            <a:off x="425664" y="1475232"/>
            <a:ext cx="4755936" cy="4668000"/>
          </a:xfrm>
        </p:spPr>
        <p:txBody>
          <a:bodyPr/>
          <a:lstStyle/>
          <a:p>
            <a:r>
              <a:rPr lang="en-US" dirty="0"/>
              <a:t>Revisiting content to get a better understanding </a:t>
            </a:r>
          </a:p>
          <a:p>
            <a:r>
              <a:rPr lang="en-US" dirty="0"/>
              <a:t>Increasing difficulty </a:t>
            </a:r>
          </a:p>
          <a:p>
            <a:endParaRPr lang="en-US" dirty="0"/>
          </a:p>
          <a:p>
            <a:r>
              <a:rPr lang="en-US" dirty="0"/>
              <a:t>If I am going too fast please let me know </a:t>
            </a:r>
          </a:p>
          <a:p>
            <a:r>
              <a:rPr lang="en-US" dirty="0"/>
              <a:t>Please ask questions</a:t>
            </a:r>
          </a:p>
          <a:p>
            <a:endParaRPr lang="en-US" dirty="0"/>
          </a:p>
        </p:txBody>
      </p:sp>
      <p:sp>
        <p:nvSpPr>
          <p:cNvPr id="4" name="Slide Number Placeholder 3">
            <a:extLst>
              <a:ext uri="{FF2B5EF4-FFF2-40B4-BE49-F238E27FC236}">
                <a16:creationId xmlns:a16="http://schemas.microsoft.com/office/drawing/2014/main" id="{64CDC941-62D3-4848-A284-D9E9F4308458}"/>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6</a:t>
            </a:fld>
            <a:endParaRPr lang="en-US"/>
          </a:p>
        </p:txBody>
      </p:sp>
      <p:pic>
        <p:nvPicPr>
          <p:cNvPr id="6" name="Picture 5">
            <a:extLst>
              <a:ext uri="{FF2B5EF4-FFF2-40B4-BE49-F238E27FC236}">
                <a16:creationId xmlns:a16="http://schemas.microsoft.com/office/drawing/2014/main" id="{461082AC-3087-E34E-980C-19FB802172AC}"/>
              </a:ext>
            </a:extLst>
          </p:cNvPr>
          <p:cNvPicPr>
            <a:picLocks noChangeAspect="1"/>
          </p:cNvPicPr>
          <p:nvPr/>
        </p:nvPicPr>
        <p:blipFill>
          <a:blip r:embed="rId2"/>
          <a:stretch>
            <a:fillRect/>
          </a:stretch>
        </p:blipFill>
        <p:spPr>
          <a:xfrm>
            <a:off x="5657088" y="1047172"/>
            <a:ext cx="5582415" cy="5639380"/>
          </a:xfrm>
          <a:prstGeom prst="rect">
            <a:avLst/>
          </a:prstGeom>
        </p:spPr>
      </p:pic>
    </p:spTree>
    <p:extLst>
      <p:ext uri="{BB962C8B-B14F-4D97-AF65-F5344CB8AC3E}">
        <p14:creationId xmlns:p14="http://schemas.microsoft.com/office/powerpoint/2010/main" val="34829647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20"/>
          <p:cNvSpPr txBox="1"/>
          <p:nvPr/>
        </p:nvSpPr>
        <p:spPr>
          <a:xfrm>
            <a:off x="862445" y="477982"/>
            <a:ext cx="7876310" cy="1015663"/>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6000" b="1" dirty="0">
                <a:solidFill>
                  <a:srgbClr val="F17E3A"/>
                </a:solidFill>
                <a:latin typeface="Calibri"/>
                <a:cs typeface="Calibri"/>
                <a:sym typeface="Calibri"/>
              </a:rPr>
              <a:t>Data Engineers and ETL</a:t>
            </a:r>
            <a:endParaRPr dirty="0"/>
          </a:p>
        </p:txBody>
      </p:sp>
      <p:sp>
        <p:nvSpPr>
          <p:cNvPr id="111" name="Google Shape;111;p20"/>
          <p:cNvSpPr txBox="1"/>
          <p:nvPr/>
        </p:nvSpPr>
        <p:spPr>
          <a:xfrm>
            <a:off x="2421081" y="5029200"/>
            <a:ext cx="4010891" cy="64633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dirty="0">
                <a:solidFill>
                  <a:schemeClr val="dk1"/>
                </a:solidFill>
                <a:latin typeface="Calibri"/>
                <a:ea typeface="Calibri"/>
                <a:cs typeface="Calibri"/>
                <a:sym typeface="Calibri"/>
              </a:rPr>
              <a:t>Kerry Nakayama</a:t>
            </a:r>
            <a:endParaRPr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F78F15-48CC-D142-858A-058DB6C1E192}"/>
              </a:ext>
            </a:extLst>
          </p:cNvPr>
          <p:cNvSpPr>
            <a:spLocks noGrp="1"/>
          </p:cNvSpPr>
          <p:nvPr>
            <p:ph type="title"/>
          </p:nvPr>
        </p:nvSpPr>
        <p:spPr/>
        <p:txBody>
          <a:bodyPr/>
          <a:lstStyle/>
          <a:p>
            <a:r>
              <a:rPr lang="en-US" dirty="0"/>
              <a:t>Data Engineers</a:t>
            </a:r>
          </a:p>
        </p:txBody>
      </p:sp>
      <p:sp>
        <p:nvSpPr>
          <p:cNvPr id="4" name="Slide Number Placeholder 3">
            <a:extLst>
              <a:ext uri="{FF2B5EF4-FFF2-40B4-BE49-F238E27FC236}">
                <a16:creationId xmlns:a16="http://schemas.microsoft.com/office/drawing/2014/main" id="{6AE58E9A-6189-2147-AF80-804FD154B7CE}"/>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8</a:t>
            </a:fld>
            <a:endParaRPr lang="en-US"/>
          </a:p>
        </p:txBody>
      </p:sp>
      <p:pic>
        <p:nvPicPr>
          <p:cNvPr id="7" name="Picture 6">
            <a:extLst>
              <a:ext uri="{FF2B5EF4-FFF2-40B4-BE49-F238E27FC236}">
                <a16:creationId xmlns:a16="http://schemas.microsoft.com/office/drawing/2014/main" id="{6099928B-72B7-F546-B8BD-2EB1D893DDEB}"/>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6364" r="91818">
                        <a14:foregroundMark x1="10909" y1="18182" x2="9818" y2="30364"/>
                        <a14:foregroundMark x1="9818" y1="30364" x2="12545" y2="40364"/>
                        <a14:foregroundMark x1="12545" y1="40364" x2="13091" y2="81818"/>
                        <a14:foregroundMark x1="13091" y1="81818" x2="21273" y2="86182"/>
                        <a14:foregroundMark x1="21273" y1="86182" x2="41273" y2="87091"/>
                        <a14:foregroundMark x1="41273" y1="87091" x2="62727" y2="86182"/>
                        <a14:foregroundMark x1="62727" y1="86182" x2="82727" y2="86364"/>
                        <a14:foregroundMark x1="82727" y1="86364" x2="89455" y2="78909"/>
                        <a14:foregroundMark x1="89455" y1="78909" x2="84909" y2="25818"/>
                        <a14:foregroundMark x1="84909" y1="25818" x2="79818" y2="18000"/>
                        <a14:foregroundMark x1="79818" y1="18000" x2="15818" y2="18182"/>
                        <a14:foregroundMark x1="15818" y1="18182" x2="11273" y2="27455"/>
                        <a14:foregroundMark x1="11273" y1="27455" x2="34364" y2="26000"/>
                        <a14:foregroundMark x1="34364" y1="26000" x2="28909" y2="35273"/>
                        <a14:foregroundMark x1="28909" y1="35273" x2="38545" y2="33818"/>
                        <a14:foregroundMark x1="38545" y1="33818" x2="25818" y2="44182"/>
                        <a14:foregroundMark x1="25818" y1="44182" x2="27091" y2="56545"/>
                        <a14:foregroundMark x1="27091" y1="56545" x2="45636" y2="56182"/>
                        <a14:foregroundMark x1="45636" y1="56182" x2="39273" y2="62909"/>
                        <a14:foregroundMark x1="39273" y1="62909" x2="58545" y2="70909"/>
                        <a14:foregroundMark x1="58545" y1="70909" x2="71273" y2="58545"/>
                        <a14:foregroundMark x1="71273" y1="58545" x2="72364" y2="45818"/>
                        <a14:foregroundMark x1="72364" y1="45818" x2="69636" y2="32909"/>
                        <a14:foregroundMark x1="69636" y1="32909" x2="58909" y2="36000"/>
                        <a14:foregroundMark x1="58909" y1="36000" x2="37273" y2="53091"/>
                        <a14:foregroundMark x1="37273" y1="53091" x2="32182" y2="64909"/>
                        <a14:foregroundMark x1="32182" y1="64909" x2="31455" y2="75455"/>
                        <a14:foregroundMark x1="31455" y1="75455" x2="57273" y2="75091"/>
                        <a14:foregroundMark x1="57273" y1="75091" x2="71636" y2="76182"/>
                        <a14:foregroundMark x1="38545" y1="44182" x2="61455" y2="26364"/>
                        <a14:foregroundMark x1="61455" y1="26364" x2="76364" y2="28364"/>
                        <a14:foregroundMark x1="90000" y1="25818" x2="84909" y2="18000"/>
                        <a14:foregroundMark x1="84909" y1="18000" x2="9818" y2="18000"/>
                        <a14:foregroundMark x1="10727" y1="17455" x2="34909" y2="16364"/>
                        <a14:foregroundMark x1="34909" y1="16364" x2="76182" y2="17091"/>
                        <a14:foregroundMark x1="76182" y1="17091" x2="86182" y2="16909"/>
                        <a14:foregroundMark x1="86182" y1="16909" x2="89091" y2="18364"/>
                        <a14:foregroundMark x1="90182" y1="19091" x2="80909" y2="16000"/>
                        <a14:foregroundMark x1="80909" y1="16000" x2="80364" y2="16000"/>
                        <a14:foregroundMark x1="90000" y1="18364" x2="88182" y2="16364"/>
                        <a14:foregroundMark x1="59273" y1="54000" x2="67636" y2="46364"/>
                        <a14:foregroundMark x1="67636" y1="46364" x2="54364" y2="53818"/>
                        <a14:foregroundMark x1="54364" y1="53818" x2="51091" y2="57818"/>
                        <a14:foregroundMark x1="42909" y1="32364" x2="37818" y2="29273"/>
                        <a14:foregroundMark x1="40182" y1="44000" x2="32182" y2="48545"/>
                        <a14:foregroundMark x1="32182" y1="48545" x2="41455" y2="47091"/>
                        <a14:foregroundMark x1="41455" y1="47091" x2="44545" y2="47091"/>
                        <a14:foregroundMark x1="22545" y1="82545" x2="70364" y2="76182"/>
                        <a14:foregroundMark x1="53818" y1="85273" x2="25455" y2="83818"/>
                        <a14:foregroundMark x1="11455" y1="86000" x2="9091" y2="58000"/>
                        <a14:foregroundMark x1="7273" y1="56545" x2="10909" y2="38182"/>
                        <a14:foregroundMark x1="10909" y1="38182" x2="10909" y2="38182"/>
                        <a14:foregroundMark x1="6545" y1="21636" x2="12182" y2="16000"/>
                        <a14:foregroundMark x1="91818" y1="18909" x2="84545" y2="15636"/>
                        <a14:foregroundMark x1="8000" y1="18909" x2="11455" y2="16364"/>
                      </a14:backgroundRemoval>
                    </a14:imgEffect>
                  </a14:imgLayer>
                </a14:imgProps>
              </a:ext>
            </a:extLst>
          </a:blip>
          <a:stretch>
            <a:fillRect/>
          </a:stretch>
        </p:blipFill>
        <p:spPr>
          <a:xfrm>
            <a:off x="2633472" y="529633"/>
            <a:ext cx="6425903" cy="6425903"/>
          </a:xfrm>
          <a:prstGeom prst="rect">
            <a:avLst/>
          </a:prstGeom>
        </p:spPr>
      </p:pic>
    </p:spTree>
    <p:extLst>
      <p:ext uri="{BB962C8B-B14F-4D97-AF65-F5344CB8AC3E}">
        <p14:creationId xmlns:p14="http://schemas.microsoft.com/office/powerpoint/2010/main" val="24686795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501678-C7BA-6B4D-9D4E-3D778FF0D3CD}"/>
              </a:ext>
            </a:extLst>
          </p:cNvPr>
          <p:cNvSpPr>
            <a:spLocks noGrp="1"/>
          </p:cNvSpPr>
          <p:nvPr>
            <p:ph type="title"/>
          </p:nvPr>
        </p:nvSpPr>
        <p:spPr/>
        <p:txBody>
          <a:bodyPr/>
          <a:lstStyle/>
          <a:p>
            <a:r>
              <a:rPr lang="en-US" dirty="0"/>
              <a:t>What is the difference?</a:t>
            </a:r>
          </a:p>
        </p:txBody>
      </p:sp>
      <p:sp>
        <p:nvSpPr>
          <p:cNvPr id="4" name="Slide Number Placeholder 3">
            <a:extLst>
              <a:ext uri="{FF2B5EF4-FFF2-40B4-BE49-F238E27FC236}">
                <a16:creationId xmlns:a16="http://schemas.microsoft.com/office/drawing/2014/main" id="{63BE093F-96E9-E94C-B7FE-15CA69A274A4}"/>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9</a:t>
            </a:fld>
            <a:endParaRPr lang="en-US"/>
          </a:p>
        </p:txBody>
      </p:sp>
      <p:pic>
        <p:nvPicPr>
          <p:cNvPr id="5" name="Picture 4">
            <a:extLst>
              <a:ext uri="{FF2B5EF4-FFF2-40B4-BE49-F238E27FC236}">
                <a16:creationId xmlns:a16="http://schemas.microsoft.com/office/drawing/2014/main" id="{E330AD94-86AB-8541-BCA1-B8EE75201401}"/>
              </a:ext>
            </a:extLst>
          </p:cNvPr>
          <p:cNvPicPr>
            <a:picLocks noChangeAspect="1"/>
          </p:cNvPicPr>
          <p:nvPr/>
        </p:nvPicPr>
        <p:blipFill>
          <a:blip r:embed="rId3"/>
          <a:stretch>
            <a:fillRect/>
          </a:stretch>
        </p:blipFill>
        <p:spPr>
          <a:xfrm>
            <a:off x="316991" y="1482721"/>
            <a:ext cx="4409529" cy="4852699"/>
          </a:xfrm>
          <a:prstGeom prst="rect">
            <a:avLst/>
          </a:prstGeom>
        </p:spPr>
      </p:pic>
      <p:pic>
        <p:nvPicPr>
          <p:cNvPr id="7" name="Picture 6">
            <a:extLst>
              <a:ext uri="{FF2B5EF4-FFF2-40B4-BE49-F238E27FC236}">
                <a16:creationId xmlns:a16="http://schemas.microsoft.com/office/drawing/2014/main" id="{CA0F1591-5591-3542-8896-70EA5B3B0D6D}"/>
              </a:ext>
            </a:extLst>
          </p:cNvPr>
          <p:cNvPicPr>
            <a:picLocks noChangeAspect="1"/>
          </p:cNvPicPr>
          <p:nvPr/>
        </p:nvPicPr>
        <p:blipFill>
          <a:blip r:embed="rId4"/>
          <a:stretch>
            <a:fillRect/>
          </a:stretch>
        </p:blipFill>
        <p:spPr>
          <a:xfrm>
            <a:off x="5057370" y="2243328"/>
            <a:ext cx="7134630" cy="3907790"/>
          </a:xfrm>
          <a:prstGeom prst="rect">
            <a:avLst/>
          </a:prstGeom>
        </p:spPr>
      </p:pic>
    </p:spTree>
    <p:extLst>
      <p:ext uri="{BB962C8B-B14F-4D97-AF65-F5344CB8AC3E}">
        <p14:creationId xmlns:p14="http://schemas.microsoft.com/office/powerpoint/2010/main" val="1679049410"/>
      </p:ext>
    </p:extLst>
  </p:cSld>
  <p:clrMapOvr>
    <a:masterClrMapping/>
  </p:clrMapOvr>
</p:sld>
</file>

<file path=ppt/theme/theme1.xml><?xml version="1.0" encoding="utf-8"?>
<a:theme xmlns:a="http://schemas.openxmlformats.org/drawingml/2006/main" name="DI Templat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26298</TotalTime>
  <Words>4241</Words>
  <Application>Microsoft Macintosh PowerPoint</Application>
  <PresentationFormat>Widescreen</PresentationFormat>
  <Paragraphs>510</Paragraphs>
  <Slides>41</Slides>
  <Notes>37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41</vt:i4>
      </vt:variant>
    </vt:vector>
  </HeadingPairs>
  <TitlesOfParts>
    <vt:vector size="47" baseType="lpstr">
      <vt:lpstr>Courier New</vt:lpstr>
      <vt:lpstr>Helvetica Neue Light</vt:lpstr>
      <vt:lpstr>Calibri</vt:lpstr>
      <vt:lpstr>Arial</vt:lpstr>
      <vt:lpstr>Wingdings</vt:lpstr>
      <vt:lpstr>DI Template</vt:lpstr>
      <vt:lpstr>WELCOME</vt:lpstr>
      <vt:lpstr>An Overview</vt:lpstr>
      <vt:lpstr>Technologies we cover</vt:lpstr>
      <vt:lpstr>Our Practitioners</vt:lpstr>
      <vt:lpstr>About the instructors</vt:lpstr>
      <vt:lpstr>Spiral Approach </vt:lpstr>
      <vt:lpstr>PowerPoint Presentation</vt:lpstr>
      <vt:lpstr>Data Engineers</vt:lpstr>
      <vt:lpstr>What is the difference?</vt:lpstr>
      <vt:lpstr>Extract, Transform, and Load </vt:lpstr>
      <vt:lpstr>Extract, Load, Transform</vt:lpstr>
      <vt:lpstr>OLTP vs OLAP</vt:lpstr>
      <vt:lpstr>Basic ETL Process </vt:lpstr>
      <vt:lpstr>Data Extraction</vt:lpstr>
      <vt:lpstr>SQL Extraction</vt:lpstr>
      <vt:lpstr>Relationship - Row Oriented and Columnar </vt:lpstr>
      <vt:lpstr>API Source Extraction</vt:lpstr>
      <vt:lpstr>File reading Extraction – Semi Structured Data</vt:lpstr>
      <vt:lpstr>CSV and TAB Delaminated data </vt:lpstr>
      <vt:lpstr>Transforming</vt:lpstr>
      <vt:lpstr>Examples of Transformations</vt:lpstr>
      <vt:lpstr>Examples of Validations</vt:lpstr>
      <vt:lpstr>Transforming in Code</vt:lpstr>
      <vt:lpstr>Loading</vt:lpstr>
      <vt:lpstr>Event Driven vs Batch Architecture</vt:lpstr>
      <vt:lpstr>Event Driven</vt:lpstr>
      <vt:lpstr>What Architecture is right for your team?</vt:lpstr>
      <vt:lpstr>Batch Loading vs Streaming</vt:lpstr>
      <vt:lpstr>Batch Loading vs Streaming</vt:lpstr>
      <vt:lpstr>Batch Loading vs Streaming Differences</vt:lpstr>
      <vt:lpstr>Index Loading</vt:lpstr>
      <vt:lpstr>Kimball vs Inmon</vt:lpstr>
      <vt:lpstr>Dim vs Fact</vt:lpstr>
      <vt:lpstr>Dim vs Fact</vt:lpstr>
      <vt:lpstr>Star Schema vs Snowflake Schema</vt:lpstr>
      <vt:lpstr>Best Practices in ETL &amp; ELTs</vt:lpstr>
      <vt:lpstr>Confused? ASK QUESTIONS</vt:lpstr>
      <vt:lpstr>Break &amp; Lab1</vt:lpstr>
      <vt:lpstr>Appendix</vt:lpstr>
      <vt:lpstr>Config Files </vt:lpstr>
      <vt:lpstr>YAML vs JSON vs XML</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dc:title>
  <cp:lastModifiedBy>Nakayama, Kerry</cp:lastModifiedBy>
  <cp:revision>118</cp:revision>
  <dcterms:modified xsi:type="dcterms:W3CDTF">2020-07-14T03:37:13Z</dcterms:modified>
</cp:coreProperties>
</file>